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433" r:id="rId3"/>
    <p:sldId id="398" r:id="rId4"/>
    <p:sldId id="428" r:id="rId5"/>
    <p:sldId id="417" r:id="rId6"/>
    <p:sldId id="427" r:id="rId7"/>
    <p:sldId id="431" r:id="rId8"/>
    <p:sldId id="432" r:id="rId9"/>
    <p:sldId id="425" r:id="rId10"/>
    <p:sldId id="420" r:id="rId11"/>
    <p:sldId id="423" r:id="rId12"/>
    <p:sldId id="450" r:id="rId13"/>
    <p:sldId id="446" r:id="rId14"/>
    <p:sldId id="306" r:id="rId15"/>
    <p:sldId id="315" r:id="rId16"/>
    <p:sldId id="311" r:id="rId17"/>
    <p:sldId id="307" r:id="rId18"/>
    <p:sldId id="435" r:id="rId19"/>
    <p:sldId id="441" r:id="rId20"/>
    <p:sldId id="443" r:id="rId21"/>
    <p:sldId id="444" r:id="rId22"/>
    <p:sldId id="445" r:id="rId23"/>
    <p:sldId id="451" r:id="rId24"/>
    <p:sldId id="434" r:id="rId25"/>
    <p:sldId id="436" r:id="rId26"/>
    <p:sldId id="438" r:id="rId27"/>
    <p:sldId id="437" r:id="rId28"/>
    <p:sldId id="439" r:id="rId29"/>
    <p:sldId id="442" r:id="rId30"/>
    <p:sldId id="440" r:id="rId31"/>
    <p:sldId id="447" r:id="rId32"/>
    <p:sldId id="448" r:id="rId33"/>
    <p:sldId id="273" r:id="rId34"/>
    <p:sldId id="317" r:id="rId35"/>
    <p:sldId id="275" r:id="rId36"/>
    <p:sldId id="449" r:id="rId37"/>
    <p:sldId id="426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06"/>
    <p:restoredTop sz="93202"/>
  </p:normalViewPr>
  <p:slideViewPr>
    <p:cSldViewPr snapToGrid="0" snapToObjects="1">
      <p:cViewPr varScale="1">
        <p:scale>
          <a:sx n="101" d="100"/>
          <a:sy n="101" d="100"/>
        </p:scale>
        <p:origin x="21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155DB-25CE-DB4D-A797-83CC6F7CCB8C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F7DC30-1CFA-2C42-8697-DD85FAD785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319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Hi, I’m Simon Lucas, welcome to my short video about general AI with statistical forward planning algorithms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139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what you need to do to add this magic AI to your game or system: the ones to be careful with are copy and next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74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92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612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the concept of a focus and a buffer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28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Handles calls to the plot routine, and also shift buffer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50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what they are and </a:t>
            </a:r>
            <a:r>
              <a:rPr lang="en-US"/>
              <a:t>how them may be fixed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2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BEA4-B438-DA41-8AC9-5E131F69F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F7D8A5-473D-9746-84CC-ABDADE115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E2B64-B034-2C4D-90D5-4478BA37C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D2F61-D535-9543-AD47-FE1E2336C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58887-A9B4-B54E-BD58-B86158FA4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93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4B2D-DA94-594C-909E-D99E68244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71A0E-05AF-9743-9151-499A2A1B1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950D0-9786-8C47-B661-255183CD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6F5A3-C2BB-9545-A82C-04252F2B9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726D8-1098-C647-B0C5-7FB78C88B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6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186833-CEA6-9A48-9026-1C87D93042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BE833-2B94-8448-A7D8-BD2547FFD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8F3F8-A84E-2643-959C-6EE4BA401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048EA-21FC-864C-BD9E-0CF80B739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AFC11-B579-A642-A667-53C1EEA9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44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6574E-CDDC-194B-8AFA-AD475B144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19278-8E9C-3B41-9B7A-83F25DEFA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F4753-F7F5-AC49-9481-F3922D559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74789-D56E-3B47-A3EC-3DA014363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B9CEF-1ED6-DF4B-BF7B-7161856E5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39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E9D94-A926-294C-AFB9-CC01FCE80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0E51A-0D03-894B-8D0F-E0AF8B196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63AAC-6E92-CC4B-9682-FBC76FBDE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9878B-A517-2A44-819A-F1BE03E5D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7EFE2-BE7F-1C47-9025-40718474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1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C02ED-7325-4244-B908-CA3BC349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6AB8-0043-084D-93A7-F5B003E50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E590F-6516-9B45-B9AB-5E44781F6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4102E-3050-1142-85EF-FB81A13DA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73977-8C0B-D340-B2E7-5DB4B4F70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62261-4286-F04E-B4F0-85A4DFF70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34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1099-F324-5249-BA65-4E3FBA84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25281-F9C6-4541-80E3-DBB8EC3AB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A7CA0-0885-C943-8853-55E1D581F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40A8FB-9801-CB4E-BFEF-318CBD98E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4DD7B1-16DD-CE43-97DD-B369AB8A37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F65C57-FF79-8F43-9CB6-12D8A5373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C8A9B5-B32D-7841-846F-760BB9E2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676FA2-60E3-BE40-BD68-44382B42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435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7854-A2D4-B24A-99EE-DF44B2E21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78383B-BDCA-6747-A6FD-7655BE0F1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2342EA-F296-2443-9772-814EB5D24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9BEF6-56B5-4246-A14D-F1F0BE08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4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6139C5-D5B0-084D-B89B-488330728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C827FB-9532-7347-92B1-185AFAA2F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752C8-931B-3449-BB87-2AE63CF01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122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1BB9A-C140-3442-80D4-07EE7136F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AD678-3B15-3742-993B-0920850EC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3BE61-BE9B-814D-A444-9C7638453F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F110B-44C6-5549-BBDC-ED8D326C7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9A4E7-2D34-1847-80CE-26F00CF0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AC49C-3E91-8E4D-BB59-BC7692FB0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4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EC9E6-2237-7448-88D6-BACC77FE6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229A14-21D3-3A4E-8644-5E8AB2C4B5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52143-D16E-3348-BCF8-4A4B9C4FD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B2A10-A8C5-E743-8E5A-2A1BFAA3B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FDC0B-D154-9942-876D-17E9000DE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40D46-3313-604C-88D4-68CD53905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73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9B5DB5-6345-9449-B208-BC8820405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51197-79AA-324C-8B3B-B1F4A74DE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86B86-CDB9-7B44-8E57-C6BD168EF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C75AE-3301-D941-8E69-D1964ADAB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5F3A4-1C36-E944-863F-267516BEE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4184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youtu.be/G2aoxYODs9U?t=3m27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9944B-1554-984F-8072-8CE205979F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Rolling Horizon Evolutionary Algorithms</a:t>
            </a:r>
            <a:br>
              <a:rPr lang="en-US" dirty="0"/>
            </a:br>
            <a:r>
              <a:rPr lang="en-US" dirty="0"/>
              <a:t>IGGI Game Design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DA6FFE-311F-8D4E-8CFD-14CAC180B0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Simon Lucas, Jialin Liu and Diego Perez</a:t>
            </a:r>
          </a:p>
          <a:p>
            <a:r>
              <a:rPr lang="en-US" dirty="0"/>
              <a:t>Game AI Research Group</a:t>
            </a:r>
          </a:p>
          <a:p>
            <a:r>
              <a:rPr lang="en-US" dirty="0"/>
              <a:t>Queen Mary University of London</a:t>
            </a:r>
          </a:p>
        </p:txBody>
      </p:sp>
    </p:spTree>
    <p:extLst>
      <p:ext uri="{BB962C8B-B14F-4D97-AF65-F5344CB8AC3E}">
        <p14:creationId xmlns:p14="http://schemas.microsoft.com/office/powerpoint/2010/main" val="284726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Rolling Horizon Evolution in Asteroids</a:t>
            </a:r>
            <a:br>
              <a:rPr lang="en-US" dirty="0"/>
            </a:br>
            <a:r>
              <a:rPr lang="en-US" sz="3200" dirty="0"/>
              <a:t>(each number corresponds to a joystick action)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CA07A8-B3C9-1440-9B42-9EEB284C0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82860"/>
            <a:ext cx="10515600" cy="4236867"/>
          </a:xfrm>
        </p:spPr>
      </p:pic>
    </p:spTree>
    <p:extLst>
      <p:ext uri="{BB962C8B-B14F-4D97-AF65-F5344CB8AC3E}">
        <p14:creationId xmlns:p14="http://schemas.microsoft.com/office/powerpoint/2010/main" val="3668546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90978-AF6A-9D40-8702-49F7D4976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3257"/>
          </a:xfrm>
        </p:spPr>
        <p:txBody>
          <a:bodyPr>
            <a:normAutofit/>
          </a:bodyPr>
          <a:lstStyle/>
          <a:p>
            <a:r>
              <a:rPr lang="en-US" dirty="0"/>
              <a:t>Rolling Horizon Evolution in Planet Wars</a:t>
            </a:r>
            <a:br>
              <a:rPr lang="en-US" dirty="0"/>
            </a:br>
            <a:r>
              <a:rPr lang="en-US" sz="2700" dirty="0"/>
              <a:t>(each number-pair specifies source and target planets for fleet transits)</a:t>
            </a:r>
            <a:endParaRPr lang="en-US" dirty="0"/>
          </a:p>
        </p:txBody>
      </p:sp>
      <p:pic>
        <p:nvPicPr>
          <p:cNvPr id="5" name="Content Placeholder 4">
            <a:hlinkClick r:id="rId2"/>
            <a:extLst>
              <a:ext uri="{FF2B5EF4-FFF2-40B4-BE49-F238E27FC236}">
                <a16:creationId xmlns:a16="http://schemas.microsoft.com/office/drawing/2014/main" id="{5C9E26A7-AFB8-5C41-8E67-1ACE23287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200" y="1546224"/>
            <a:ext cx="9376856" cy="4790351"/>
          </a:xfrm>
        </p:spPr>
      </p:pic>
    </p:spTree>
    <p:extLst>
      <p:ext uri="{BB962C8B-B14F-4D97-AF65-F5344CB8AC3E}">
        <p14:creationId xmlns:p14="http://schemas.microsoft.com/office/powerpoint/2010/main" val="3614676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A1A21-928A-734E-AD7D-5F9EB6B15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Interesting to Observe the Rollout Score Traces – what does this tell you about Cave Swing?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572369-2C6E-BA4B-A88A-CC95ECF46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2453" y="1825625"/>
            <a:ext cx="8627094" cy="4351338"/>
          </a:xfrm>
        </p:spPr>
      </p:pic>
    </p:spTree>
    <p:extLst>
      <p:ext uri="{BB962C8B-B14F-4D97-AF65-F5344CB8AC3E}">
        <p14:creationId xmlns:p14="http://schemas.microsoft.com/office/powerpoint/2010/main" val="3920260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72F0B-8688-D74E-8F97-DF2FA788A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Evolutionary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FA8EE-8D13-194A-ACC1-69E09C011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Initialise</a:t>
            </a:r>
            <a:r>
              <a:rPr lang="en-US" dirty="0"/>
              <a:t> (pick random points in space)</a:t>
            </a:r>
          </a:p>
          <a:p>
            <a:r>
              <a:rPr lang="en-US" dirty="0"/>
              <a:t>Evaluate (not part of the algorithm, but must be done)</a:t>
            </a:r>
          </a:p>
          <a:p>
            <a:r>
              <a:rPr lang="en-US" dirty="0"/>
              <a:t>Select Best</a:t>
            </a:r>
          </a:p>
          <a:p>
            <a:r>
              <a:rPr lang="en-US" dirty="0"/>
              <a:t>Vary them and go back to Evaluate if budget permits</a:t>
            </a:r>
          </a:p>
        </p:txBody>
      </p:sp>
    </p:spTree>
    <p:extLst>
      <p:ext uri="{BB962C8B-B14F-4D97-AF65-F5344CB8AC3E}">
        <p14:creationId xmlns:p14="http://schemas.microsoft.com/office/powerpoint/2010/main" val="1600153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My Favourite Evolutionary Algorithm</a:t>
            </a:r>
            <a:br>
              <a:rPr lang="en-GB" dirty="0"/>
            </a:br>
            <a:r>
              <a:rPr lang="en-GB" dirty="0"/>
              <a:t>Random Mutation Hill-Climber (RHMC)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Ultra-simple</a:t>
            </a:r>
          </a:p>
          <a:p>
            <a:r>
              <a:rPr lang="en-GB" dirty="0"/>
              <a:t>Performance very good across a range of problems</a:t>
            </a:r>
          </a:p>
          <a:p>
            <a:r>
              <a:rPr lang="en-GB" dirty="0"/>
              <a:t>Prone to get stuck in local optima</a:t>
            </a:r>
          </a:p>
          <a:p>
            <a:r>
              <a:rPr lang="en-GB" sz="4000" b="1" dirty="0"/>
              <a:t>So run with random restarts or allow Large Mutations</a:t>
            </a:r>
          </a:p>
          <a:p>
            <a:r>
              <a:rPr lang="en-GB" dirty="0"/>
              <a:t>AKA: (1+1) ES</a:t>
            </a:r>
          </a:p>
          <a:p>
            <a:pPr lvl="1"/>
            <a:r>
              <a:rPr lang="en-GB" dirty="0"/>
              <a:t>Especially when optimising a vector of real numbers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1621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Visualisation: Demo Code for </a:t>
            </a:r>
            <a:r>
              <a:rPr lang="en-GB" dirty="0" err="1"/>
              <a:t>OneMax</a:t>
            </a:r>
            <a:br>
              <a:rPr lang="en-GB" dirty="0"/>
            </a:br>
            <a:r>
              <a:rPr lang="en-GB" dirty="0"/>
              <a:t>Problem solved when all grid is yellow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550" y="1538401"/>
            <a:ext cx="4914900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3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Make a random solution – call it </a:t>
            </a:r>
            <a:r>
              <a:rPr lang="en-GB" dirty="0" err="1"/>
              <a:t>bestYet</a:t>
            </a:r>
            <a:endParaRPr lang="en-GB" dirty="0"/>
          </a:p>
          <a:p>
            <a:r>
              <a:rPr lang="en-GB" dirty="0"/>
              <a:t>Repeat until termination</a:t>
            </a:r>
          </a:p>
          <a:p>
            <a:pPr lvl="1"/>
            <a:r>
              <a:rPr lang="en-GB" dirty="0" err="1"/>
              <a:t>mutatedCopy</a:t>
            </a:r>
            <a:r>
              <a:rPr lang="en-GB" dirty="0"/>
              <a:t> := </a:t>
            </a:r>
            <a:r>
              <a:rPr lang="en-GB" dirty="0" err="1"/>
              <a:t>copyAndMutate</a:t>
            </a:r>
            <a:r>
              <a:rPr lang="en-GB" dirty="0"/>
              <a:t>(</a:t>
            </a:r>
            <a:r>
              <a:rPr lang="en-GB" dirty="0" err="1"/>
              <a:t>bestYet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If (</a:t>
            </a:r>
            <a:r>
              <a:rPr lang="en-GB" dirty="0" err="1"/>
              <a:t>mutatedCopy</a:t>
            </a:r>
            <a:r>
              <a:rPr lang="en-GB" dirty="0"/>
              <a:t> </a:t>
            </a:r>
            <a:r>
              <a:rPr lang="en-GB" b="1" dirty="0"/>
              <a:t>is better than</a:t>
            </a:r>
            <a:r>
              <a:rPr lang="en-GB" dirty="0"/>
              <a:t> </a:t>
            </a:r>
            <a:r>
              <a:rPr lang="en-GB" dirty="0" err="1"/>
              <a:t>bestYet</a:t>
            </a:r>
            <a:r>
              <a:rPr lang="en-GB" dirty="0"/>
              <a:t>)</a:t>
            </a:r>
          </a:p>
          <a:p>
            <a:pPr lvl="2"/>
            <a:r>
              <a:rPr lang="en-GB" dirty="0" err="1"/>
              <a:t>bestYet</a:t>
            </a:r>
            <a:r>
              <a:rPr lang="en-GB" dirty="0"/>
              <a:t> := </a:t>
            </a:r>
            <a:r>
              <a:rPr lang="en-GB" dirty="0" err="1"/>
              <a:t>mutatedCopy</a:t>
            </a:r>
            <a:endParaRPr lang="en-GB" dirty="0"/>
          </a:p>
          <a:p>
            <a:pPr lvl="1"/>
            <a:r>
              <a:rPr lang="en-GB" dirty="0"/>
              <a:t>Terminate if </a:t>
            </a:r>
            <a:r>
              <a:rPr lang="en-GB" dirty="0" err="1"/>
              <a:t>bestYet</a:t>
            </a:r>
            <a:r>
              <a:rPr lang="en-GB" dirty="0"/>
              <a:t> is good enough</a:t>
            </a:r>
          </a:p>
          <a:p>
            <a:pPr lvl="1"/>
            <a:r>
              <a:rPr lang="en-GB" dirty="0"/>
              <a:t>OR we’ve run out of time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Question: where is the fitness evaluation done?</a:t>
            </a:r>
          </a:p>
        </p:txBody>
      </p:sp>
    </p:spTree>
    <p:extLst>
      <p:ext uri="{BB962C8B-B14F-4D97-AF65-F5344CB8AC3E}">
        <p14:creationId xmlns:p14="http://schemas.microsoft.com/office/powerpoint/2010/main" val="2323829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RHMC Algorithm</a:t>
            </a:r>
            <a:br>
              <a:rPr lang="en-GB" dirty="0"/>
            </a:br>
            <a:r>
              <a:rPr lang="en-GB" dirty="0"/>
              <a:t>(for vector of real, co-evolution)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2497183" y="2071863"/>
            <a:ext cx="7197634" cy="222984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double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run(</a:t>
            </a:r>
            <a:r>
              <a:rPr lang="en-US" altLang="en-US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nEvals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i=</a:t>
            </a:r>
            <a:r>
              <a:rPr lang="en-US" alt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i&lt;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nEvals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i++) {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randomly mutate the best yet</a:t>
            </a:r>
            <a:br>
              <a:rPr lang="en-US" altLang="en-US" sz="1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4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randMut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bestYet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stepFac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 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diff = </a:t>
            </a:r>
            <a:r>
              <a:rPr lang="en-US" altLang="en-US" sz="1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eval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.pointsDiff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bestYet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(diff &gt;= </a:t>
            </a:r>
            <a:r>
              <a:rPr lang="en-US" alt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1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bestYet</a:t>
            </a:r>
            <a:r>
              <a:rPr lang="en-US" altLang="en-US" sz="14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bestYet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3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748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F43DB-5FF8-484B-A81F-448FFDB13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with a cut-down Planet Wars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A1D376-6A0E-3E47-B97C-9B69FC9F21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46558" y="1825625"/>
            <a:ext cx="5898884" cy="4351338"/>
          </a:xfrm>
        </p:spPr>
      </p:pic>
    </p:spTree>
    <p:extLst>
      <p:ext uri="{BB962C8B-B14F-4D97-AF65-F5344CB8AC3E}">
        <p14:creationId xmlns:p14="http://schemas.microsoft.com/office/powerpoint/2010/main" val="4229981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3071-ECFE-CB4A-8B7C-CE1E784D6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algorithm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C1595-0952-1047-958D-B6AEF9F06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an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EvoAgent</a:t>
            </a:r>
            <a:r>
              <a:rPr lang="en-US" dirty="0"/>
              <a:t> class</a:t>
            </a:r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EvoAgent</a:t>
            </a:r>
            <a:r>
              <a:rPr lang="en-US" dirty="0"/>
              <a:t> implements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SimplePlayerInterface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This is to allow games to deal with agents in very general ways</a:t>
            </a:r>
          </a:p>
          <a:p>
            <a:r>
              <a:rPr lang="en-US" dirty="0"/>
              <a:t>Decouples the evolutionary algorithm from it’s binding to the agent</a:t>
            </a:r>
          </a:p>
          <a:p>
            <a:r>
              <a:rPr lang="en-US" dirty="0"/>
              <a:t>Any evolutionary algorithm which implements the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EvoAlg</a:t>
            </a:r>
            <a:r>
              <a:rPr lang="en-US" dirty="0"/>
              <a:t> interface can be plugged in</a:t>
            </a:r>
          </a:p>
        </p:txBody>
      </p:sp>
    </p:spTree>
    <p:extLst>
      <p:ext uri="{BB962C8B-B14F-4D97-AF65-F5344CB8AC3E}">
        <p14:creationId xmlns:p14="http://schemas.microsoft.com/office/powerpoint/2010/main" val="3171174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589E8-A21B-1D4D-B6E8-630C662CF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4F76E-CE97-284F-81E7-23DEC5B31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basic idea of Rolling Horizon Evolutionary Algorithms</a:t>
            </a:r>
          </a:p>
          <a:p>
            <a:r>
              <a:rPr lang="en-US" dirty="0"/>
              <a:t>A particular setup and parameterization</a:t>
            </a:r>
          </a:p>
          <a:p>
            <a:r>
              <a:rPr lang="en-US" dirty="0"/>
              <a:t>Implementation in a Game Playing Agent</a:t>
            </a:r>
          </a:p>
          <a:p>
            <a:r>
              <a:rPr lang="en-US" dirty="0"/>
              <a:t>Optimising performance </a:t>
            </a:r>
          </a:p>
        </p:txBody>
      </p:sp>
    </p:spTree>
    <p:extLst>
      <p:ext uri="{BB962C8B-B14F-4D97-AF65-F5344CB8AC3E}">
        <p14:creationId xmlns:p14="http://schemas.microsoft.com/office/powerpoint/2010/main" val="2612753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E876B-8344-D646-BFE9-30CA14E71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Player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98017-6E4F-AE41-BD79-AEE73233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public interface </a:t>
            </a:r>
            <a:r>
              <a:rPr lang="en-GB" dirty="0" err="1"/>
              <a:t>SimplePlayerInterface</a:t>
            </a:r>
            <a:r>
              <a:rPr lang="en-GB" dirty="0"/>
              <a:t> {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dirty="0" err="1"/>
              <a:t>getAction</a:t>
            </a:r>
            <a:r>
              <a:rPr lang="en-GB" dirty="0"/>
              <a:t>(</a:t>
            </a:r>
            <a:r>
              <a:rPr lang="en-GB" dirty="0" err="1"/>
              <a:t>AbstractGameState</a:t>
            </a:r>
            <a:r>
              <a:rPr lang="en-GB" dirty="0"/>
              <a:t> </a:t>
            </a:r>
            <a:r>
              <a:rPr lang="en-GB" dirty="0" err="1"/>
              <a:t>gameState</a:t>
            </a:r>
            <a:r>
              <a:rPr lang="en-GB" dirty="0"/>
              <a:t>, </a:t>
            </a:r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dirty="0" err="1"/>
              <a:t>playerId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SimplePlayerInterface</a:t>
            </a:r>
            <a:r>
              <a:rPr lang="en-GB" dirty="0"/>
              <a:t> reset();</a:t>
            </a:r>
            <a:br>
              <a:rPr lang="en-GB" dirty="0"/>
            </a:br>
            <a:r>
              <a:rPr lang="en-GB" dirty="0"/>
              <a:t>}</a:t>
            </a:r>
            <a:br>
              <a:rPr lang="en-GB" dirty="0"/>
            </a:b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6949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967D0-7BFB-3B46-9475-9EB67C3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an Evolutionary Agent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BE6E6-2714-DE40-A130-70D872E64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4300"/>
            <a:ext cx="10515600" cy="53212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public static </a:t>
            </a:r>
            <a:r>
              <a:rPr lang="en-GB" dirty="0" err="1"/>
              <a:t>SimplePlayerInterface</a:t>
            </a:r>
            <a:r>
              <a:rPr lang="en-GB" dirty="0"/>
              <a:t> </a:t>
            </a:r>
            <a:r>
              <a:rPr lang="en-GB" dirty="0" err="1"/>
              <a:t>getEvoAgent</a:t>
            </a:r>
            <a:r>
              <a:rPr lang="en-GB" dirty="0"/>
              <a:t>() {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dirty="0" err="1"/>
              <a:t>nResamples</a:t>
            </a:r>
            <a:r>
              <a:rPr lang="en-GB" dirty="0"/>
              <a:t> = 1;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DefaultMutator</a:t>
            </a:r>
            <a:r>
              <a:rPr lang="en-GB" dirty="0"/>
              <a:t> mutator = </a:t>
            </a:r>
            <a:r>
              <a:rPr lang="en-GB" b="1" dirty="0"/>
              <a:t>new </a:t>
            </a:r>
            <a:r>
              <a:rPr lang="en-GB" dirty="0" err="1"/>
              <a:t>DefaultMutator</a:t>
            </a:r>
            <a:r>
              <a:rPr lang="en-GB" dirty="0"/>
              <a:t>(</a:t>
            </a:r>
            <a:r>
              <a:rPr lang="en-GB" b="1" dirty="0"/>
              <a:t>null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i="1" dirty="0"/>
              <a:t>// setting to true may give best performance</a:t>
            </a:r>
            <a:br>
              <a:rPr lang="en-GB" i="1" dirty="0"/>
            </a:br>
            <a:r>
              <a:rPr lang="en-GB" i="1" dirty="0"/>
              <a:t>    // </a:t>
            </a:r>
            <a:r>
              <a:rPr lang="en-GB" i="1" dirty="0" err="1"/>
              <a:t>mutator.totalRandomChaosMutation</a:t>
            </a:r>
            <a:r>
              <a:rPr lang="en-GB" i="1" dirty="0"/>
              <a:t> = true;</a:t>
            </a:r>
            <a:br>
              <a:rPr lang="en-GB" i="1" dirty="0"/>
            </a:br>
            <a:r>
              <a:rPr lang="en-GB" i="1" dirty="0"/>
              <a:t>    </a:t>
            </a:r>
            <a:r>
              <a:rPr lang="en-GB" dirty="0" err="1"/>
              <a:t>mutator.</a:t>
            </a:r>
            <a:r>
              <a:rPr lang="en-GB" b="1" dirty="0" err="1"/>
              <a:t>flipAtLeastOneValue</a:t>
            </a:r>
            <a:r>
              <a:rPr lang="en-GB" b="1" dirty="0"/>
              <a:t> </a:t>
            </a:r>
            <a:r>
              <a:rPr lang="en-GB" dirty="0"/>
              <a:t>= </a:t>
            </a:r>
            <a:r>
              <a:rPr lang="en-GB" b="1" dirty="0"/>
              <a:t>true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mutator.</a:t>
            </a:r>
            <a:r>
              <a:rPr lang="en-GB" b="1" dirty="0" err="1"/>
              <a:t>pointProb</a:t>
            </a:r>
            <a:r>
              <a:rPr lang="en-GB" b="1" dirty="0"/>
              <a:t> </a:t>
            </a:r>
            <a:r>
              <a:rPr lang="en-GB" dirty="0"/>
              <a:t>= 5;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SimpleRMHC</a:t>
            </a:r>
            <a:r>
              <a:rPr lang="en-GB" dirty="0"/>
              <a:t> </a:t>
            </a:r>
            <a:r>
              <a:rPr lang="en-GB" dirty="0" err="1"/>
              <a:t>simpleRMHC</a:t>
            </a:r>
            <a:r>
              <a:rPr lang="en-GB" dirty="0"/>
              <a:t> = </a:t>
            </a:r>
            <a:r>
              <a:rPr lang="en-GB" b="1" dirty="0"/>
              <a:t>new </a:t>
            </a:r>
            <a:r>
              <a:rPr lang="en-GB" dirty="0" err="1"/>
              <a:t>SimpleRMHC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simpleRMHC.setSamplingRate</a:t>
            </a:r>
            <a:r>
              <a:rPr lang="en-GB" dirty="0"/>
              <a:t>(</a:t>
            </a:r>
            <a:r>
              <a:rPr lang="en-GB" dirty="0" err="1"/>
              <a:t>nResamples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simpleRMHC.setMutator</a:t>
            </a:r>
            <a:r>
              <a:rPr lang="en-GB" dirty="0"/>
              <a:t>(mutator);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EvoAlg</a:t>
            </a:r>
            <a:r>
              <a:rPr lang="en-GB" dirty="0"/>
              <a:t> </a:t>
            </a:r>
            <a:r>
              <a:rPr lang="en-GB" dirty="0" err="1"/>
              <a:t>evoAlg</a:t>
            </a:r>
            <a:r>
              <a:rPr lang="en-GB" dirty="0"/>
              <a:t> = </a:t>
            </a:r>
            <a:r>
              <a:rPr lang="en-GB" dirty="0" err="1"/>
              <a:t>simpleRMHC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    </a:t>
            </a:r>
            <a:r>
              <a:rPr lang="en-GB" i="1" dirty="0"/>
              <a:t>// </a:t>
            </a:r>
            <a:r>
              <a:rPr lang="en-GB" i="1" dirty="0" err="1"/>
              <a:t>evoAlg</a:t>
            </a:r>
            <a:r>
              <a:rPr lang="en-GB" i="1" dirty="0"/>
              <a:t> = new </a:t>
            </a:r>
            <a:r>
              <a:rPr lang="en-GB" i="1" dirty="0" err="1"/>
              <a:t>SlidingMeanEDA</a:t>
            </a:r>
            <a:r>
              <a:rPr lang="en-GB" i="1" dirty="0"/>
              <a:t>();</a:t>
            </a:r>
            <a:br>
              <a:rPr lang="en-GB" i="1" dirty="0"/>
            </a:br>
            <a:r>
              <a:rPr lang="en-GB" i="1" dirty="0"/>
              <a:t>    </a:t>
            </a:r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dirty="0" err="1"/>
              <a:t>nEvals</a:t>
            </a:r>
            <a:r>
              <a:rPr lang="en-GB" dirty="0"/>
              <a:t> = 20;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dirty="0" err="1"/>
              <a:t>seqLength</a:t>
            </a:r>
            <a:r>
              <a:rPr lang="en-GB" dirty="0"/>
              <a:t> = 100;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EvoAgent</a:t>
            </a:r>
            <a:r>
              <a:rPr lang="en-GB" dirty="0"/>
              <a:t> </a:t>
            </a:r>
            <a:r>
              <a:rPr lang="en-GB" dirty="0" err="1"/>
              <a:t>evoAgent</a:t>
            </a:r>
            <a:r>
              <a:rPr lang="en-GB" dirty="0"/>
              <a:t> = </a:t>
            </a:r>
            <a:r>
              <a:rPr lang="en-GB" b="1" dirty="0"/>
              <a:t>new </a:t>
            </a:r>
            <a:r>
              <a:rPr lang="en-GB" dirty="0" err="1"/>
              <a:t>EvoAgent</a:t>
            </a:r>
            <a:r>
              <a:rPr lang="en-GB" dirty="0"/>
              <a:t>().</a:t>
            </a:r>
            <a:r>
              <a:rPr lang="en-GB" dirty="0" err="1"/>
              <a:t>setEvoAlg</a:t>
            </a:r>
            <a:r>
              <a:rPr lang="en-GB" dirty="0"/>
              <a:t>(</a:t>
            </a:r>
            <a:r>
              <a:rPr lang="en-GB" dirty="0" err="1"/>
              <a:t>evoAlg</a:t>
            </a:r>
            <a:r>
              <a:rPr lang="en-GB" dirty="0"/>
              <a:t>, </a:t>
            </a:r>
            <a:r>
              <a:rPr lang="en-GB" dirty="0" err="1"/>
              <a:t>nEvals</a:t>
            </a:r>
            <a:r>
              <a:rPr lang="en-GB" dirty="0"/>
              <a:t>).</a:t>
            </a:r>
            <a:r>
              <a:rPr lang="en-GB" dirty="0" err="1"/>
              <a:t>setSequenceLength</a:t>
            </a:r>
            <a:r>
              <a:rPr lang="en-GB" dirty="0"/>
              <a:t>(</a:t>
            </a:r>
            <a:r>
              <a:rPr lang="en-GB" dirty="0" err="1"/>
              <a:t>seqLength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evoAgent.setDimension</a:t>
            </a:r>
            <a:r>
              <a:rPr lang="en-GB" dirty="0"/>
              <a:t>(</a:t>
            </a:r>
            <a:r>
              <a:rPr lang="en-GB" b="1" dirty="0"/>
              <a:t>new </a:t>
            </a:r>
            <a:r>
              <a:rPr lang="en-GB" dirty="0"/>
              <a:t>Dimension(800, 400));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evoAgent.setUseShiftBuffer</a:t>
            </a:r>
            <a:r>
              <a:rPr lang="en-GB" dirty="0"/>
              <a:t>(</a:t>
            </a:r>
            <a:r>
              <a:rPr lang="en-GB" b="1" dirty="0"/>
              <a:t>true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/>
              <a:t>if </a:t>
            </a:r>
            <a:r>
              <a:rPr lang="en-GB" dirty="0"/>
              <a:t>(</a:t>
            </a:r>
            <a:r>
              <a:rPr lang="en-GB" i="1" dirty="0" err="1"/>
              <a:t>showEvolution</a:t>
            </a:r>
            <a:r>
              <a:rPr lang="en-GB" dirty="0"/>
              <a:t>)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dirty="0" err="1"/>
              <a:t>evoAgent.setVisual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/>
              <a:t>return </a:t>
            </a:r>
            <a:r>
              <a:rPr lang="en-GB" dirty="0" err="1"/>
              <a:t>evoAgent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}</a:t>
            </a:r>
            <a:br>
              <a:rPr lang="en-GB" dirty="0"/>
            </a:b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630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16A5B-18F3-DE42-BF78-A895859D2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getAction</a:t>
            </a:r>
            <a:r>
              <a:rPr lang="en-US" dirty="0"/>
              <a:t> method of </a:t>
            </a:r>
            <a:r>
              <a:rPr lang="en-US" dirty="0" err="1"/>
              <a:t>EvoAgent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99B4E-8560-0840-A32A-CDC1E9233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400"/>
            <a:ext cx="10998200" cy="51561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public </a:t>
            </a:r>
            <a:r>
              <a:rPr lang="en-GB" b="1" dirty="0" err="1"/>
              <a:t>int</a:t>
            </a:r>
            <a:r>
              <a:rPr lang="en-GB" dirty="0"/>
              <a:t>[] </a:t>
            </a:r>
            <a:r>
              <a:rPr lang="en-GB" dirty="0" err="1"/>
              <a:t>getActions</a:t>
            </a:r>
            <a:r>
              <a:rPr lang="en-GB" dirty="0"/>
              <a:t>(</a:t>
            </a:r>
            <a:r>
              <a:rPr lang="en-GB" dirty="0" err="1"/>
              <a:t>AbstractGameState</a:t>
            </a:r>
            <a:r>
              <a:rPr lang="en-GB" dirty="0"/>
              <a:t> </a:t>
            </a:r>
            <a:r>
              <a:rPr lang="en-GB" dirty="0" err="1"/>
              <a:t>gameState</a:t>
            </a:r>
            <a:r>
              <a:rPr lang="en-GB" dirty="0"/>
              <a:t>, </a:t>
            </a:r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dirty="0" err="1"/>
              <a:t>playerId</a:t>
            </a:r>
            <a:r>
              <a:rPr lang="en-GB" dirty="0"/>
              <a:t>) {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searchSpace</a:t>
            </a:r>
            <a:r>
              <a:rPr lang="en-GB" b="1" dirty="0"/>
              <a:t> </a:t>
            </a:r>
            <a:r>
              <a:rPr lang="en-GB" dirty="0"/>
              <a:t>= </a:t>
            </a:r>
            <a:r>
              <a:rPr lang="en-GB" b="1" dirty="0"/>
              <a:t>new </a:t>
            </a:r>
            <a:r>
              <a:rPr lang="en-GB" dirty="0" err="1"/>
              <a:t>RegularSearchSpace</a:t>
            </a:r>
            <a:r>
              <a:rPr lang="en-GB" dirty="0"/>
              <a:t>(</a:t>
            </a:r>
            <a:r>
              <a:rPr lang="en-GB" b="1" dirty="0" err="1"/>
              <a:t>sequenceLength</a:t>
            </a:r>
            <a:r>
              <a:rPr lang="en-GB" dirty="0"/>
              <a:t>, </a:t>
            </a:r>
            <a:r>
              <a:rPr lang="en-GB" dirty="0" err="1"/>
              <a:t>gameState.nActions</a:t>
            </a:r>
            <a:r>
              <a:rPr lang="en-GB" dirty="0"/>
              <a:t>());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simpleGameAdapter</a:t>
            </a:r>
            <a:r>
              <a:rPr lang="en-GB" b="1" dirty="0"/>
              <a:t> </a:t>
            </a:r>
            <a:r>
              <a:rPr lang="en-GB" dirty="0"/>
              <a:t>= </a:t>
            </a:r>
            <a:r>
              <a:rPr lang="en-GB" b="1" dirty="0"/>
              <a:t>new </a:t>
            </a:r>
            <a:r>
              <a:rPr lang="en-GB" dirty="0" err="1"/>
              <a:t>SimpleGameAdapter</a:t>
            </a:r>
            <a:r>
              <a:rPr lang="en-GB" dirty="0"/>
              <a:t>().</a:t>
            </a:r>
            <a:r>
              <a:rPr lang="en-GB" dirty="0" err="1"/>
              <a:t>setEvaluator</a:t>
            </a:r>
            <a:r>
              <a:rPr lang="en-GB" dirty="0"/>
              <a:t>(</a:t>
            </a:r>
            <a:r>
              <a:rPr lang="en-GB" b="1" dirty="0" err="1"/>
              <a:t>actionSequencer</a:t>
            </a:r>
            <a:r>
              <a:rPr lang="en-GB" dirty="0"/>
              <a:t>).</a:t>
            </a:r>
            <a:r>
              <a:rPr lang="en-GB" dirty="0" err="1"/>
              <a:t>setSearchSpace</a:t>
            </a:r>
            <a:r>
              <a:rPr lang="en-GB" dirty="0"/>
              <a:t>(</a:t>
            </a:r>
            <a:r>
              <a:rPr lang="en-GB" b="1" dirty="0" err="1"/>
              <a:t>searchSpace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actionSequencer</a:t>
            </a:r>
            <a:r>
              <a:rPr lang="en-GB" dirty="0" err="1"/>
              <a:t>.setGameState</a:t>
            </a:r>
            <a:r>
              <a:rPr lang="en-GB" dirty="0"/>
              <a:t>(</a:t>
            </a:r>
            <a:r>
              <a:rPr lang="en-GB" dirty="0" err="1"/>
              <a:t>gameState.copy</a:t>
            </a:r>
            <a:r>
              <a:rPr lang="en-GB" dirty="0"/>
              <a:t>()).</a:t>
            </a:r>
            <a:r>
              <a:rPr lang="en-GB" dirty="0" err="1"/>
              <a:t>setPlayerId</a:t>
            </a:r>
            <a:r>
              <a:rPr lang="en-GB" dirty="0"/>
              <a:t>(</a:t>
            </a:r>
            <a:r>
              <a:rPr lang="en-GB" dirty="0" err="1"/>
              <a:t>playerId</a:t>
            </a:r>
            <a:r>
              <a:rPr lang="en-GB" dirty="0"/>
              <a:t>).</a:t>
            </a:r>
            <a:r>
              <a:rPr lang="en-GB" dirty="0" err="1"/>
              <a:t>setOpponent</a:t>
            </a:r>
            <a:r>
              <a:rPr lang="en-GB" dirty="0"/>
              <a:t>(</a:t>
            </a:r>
            <a:r>
              <a:rPr lang="en-GB" b="1" dirty="0"/>
              <a:t>opponent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actionSequencer</a:t>
            </a:r>
            <a:r>
              <a:rPr lang="en-GB" dirty="0" err="1"/>
              <a:t>.</a:t>
            </a:r>
            <a:r>
              <a:rPr lang="en-GB" b="1" dirty="0" err="1"/>
              <a:t>playoutPlotter</a:t>
            </a:r>
            <a:r>
              <a:rPr lang="en-GB" b="1" dirty="0"/>
              <a:t> </a:t>
            </a:r>
            <a:r>
              <a:rPr lang="en-GB" dirty="0"/>
              <a:t>= </a:t>
            </a:r>
            <a:r>
              <a:rPr lang="en-GB" b="1" dirty="0" err="1"/>
              <a:t>playoutPlotter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playoutPlotter</a:t>
            </a:r>
            <a:r>
              <a:rPr lang="en-GB" dirty="0" err="1"/>
              <a:t>.reset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/>
              <a:t>if </a:t>
            </a:r>
            <a:r>
              <a:rPr lang="en-GB" dirty="0"/>
              <a:t>(</a:t>
            </a:r>
            <a:r>
              <a:rPr lang="en-GB" b="1" dirty="0"/>
              <a:t>solution </a:t>
            </a:r>
            <a:r>
              <a:rPr lang="en-GB" dirty="0"/>
              <a:t>!= </a:t>
            </a:r>
            <a:r>
              <a:rPr lang="en-GB" b="1" dirty="0"/>
              <a:t>null</a:t>
            </a:r>
            <a:r>
              <a:rPr lang="en-GB" dirty="0"/>
              <a:t>) {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b="1" dirty="0"/>
              <a:t>solution </a:t>
            </a:r>
            <a:r>
              <a:rPr lang="en-GB" dirty="0"/>
              <a:t>= </a:t>
            </a:r>
            <a:r>
              <a:rPr lang="en-GB" dirty="0" err="1"/>
              <a:t>SearchSpaceUtil.</a:t>
            </a:r>
            <a:r>
              <a:rPr lang="en-GB" i="1" dirty="0" err="1"/>
              <a:t>shiftLeftAndRandomAppend</a:t>
            </a:r>
            <a:r>
              <a:rPr lang="en-GB" dirty="0"/>
              <a:t>(</a:t>
            </a:r>
            <a:r>
              <a:rPr lang="en-GB" b="1" dirty="0"/>
              <a:t>solution</a:t>
            </a:r>
            <a:r>
              <a:rPr lang="en-GB" dirty="0"/>
              <a:t>, </a:t>
            </a:r>
            <a:r>
              <a:rPr lang="en-GB" b="1" dirty="0" err="1"/>
              <a:t>searchSpace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b="1" dirty="0" err="1"/>
              <a:t>evoAlg</a:t>
            </a:r>
            <a:r>
              <a:rPr lang="en-GB" dirty="0" err="1"/>
              <a:t>.setInitialSeed</a:t>
            </a:r>
            <a:r>
              <a:rPr lang="en-GB" dirty="0"/>
              <a:t>(</a:t>
            </a:r>
            <a:r>
              <a:rPr lang="en-GB" b="1" dirty="0"/>
              <a:t>solution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simpleGameAdapter</a:t>
            </a:r>
            <a:r>
              <a:rPr lang="en-GB" dirty="0" err="1"/>
              <a:t>.reset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/>
              <a:t>solution </a:t>
            </a:r>
            <a:r>
              <a:rPr lang="en-GB" dirty="0"/>
              <a:t>= </a:t>
            </a:r>
            <a:r>
              <a:rPr lang="en-GB" b="1" dirty="0" err="1"/>
              <a:t>evoAlg</a:t>
            </a:r>
            <a:r>
              <a:rPr lang="en-GB" dirty="0" err="1"/>
              <a:t>.runTrial</a:t>
            </a:r>
            <a:r>
              <a:rPr lang="en-GB" dirty="0"/>
              <a:t>(</a:t>
            </a:r>
            <a:r>
              <a:rPr lang="en-GB" b="1" dirty="0" err="1"/>
              <a:t>simpleGameAdapter</a:t>
            </a:r>
            <a:r>
              <a:rPr lang="en-GB" dirty="0"/>
              <a:t>, </a:t>
            </a:r>
            <a:r>
              <a:rPr lang="en-GB" b="1" dirty="0" err="1"/>
              <a:t>nEvals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playoutPlotter</a:t>
            </a:r>
            <a:r>
              <a:rPr lang="en-GB" dirty="0" err="1"/>
              <a:t>.plotPlayout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i="1" dirty="0"/>
              <a:t>// </a:t>
            </a:r>
            <a:r>
              <a:rPr lang="en-GB" i="1" dirty="0" err="1"/>
              <a:t>System.out.println</a:t>
            </a:r>
            <a:r>
              <a:rPr lang="en-GB" i="1" dirty="0"/>
              <a:t>(</a:t>
            </a:r>
            <a:r>
              <a:rPr lang="en-GB" i="1" dirty="0" err="1"/>
              <a:t>Arrays.toString</a:t>
            </a:r>
            <a:r>
              <a:rPr lang="en-GB" i="1" dirty="0"/>
              <a:t>(solution) + "\t " + </a:t>
            </a:r>
            <a:r>
              <a:rPr lang="en-GB" i="1" dirty="0" err="1"/>
              <a:t>game.evaluate</a:t>
            </a:r>
            <a:r>
              <a:rPr lang="en-GB" i="1" dirty="0"/>
              <a:t>(solution));</a:t>
            </a:r>
            <a:br>
              <a:rPr lang="en-GB" i="1" dirty="0"/>
            </a:br>
            <a:r>
              <a:rPr lang="en-GB" i="1" dirty="0"/>
              <a:t>    </a:t>
            </a:r>
            <a:r>
              <a:rPr lang="en-GB" b="1" dirty="0" err="1"/>
              <a:t>int</a:t>
            </a:r>
            <a:r>
              <a:rPr lang="en-GB" dirty="0"/>
              <a:t>[] </a:t>
            </a:r>
            <a:r>
              <a:rPr lang="en-GB" dirty="0" err="1"/>
              <a:t>tmp</a:t>
            </a:r>
            <a:r>
              <a:rPr lang="en-GB" dirty="0"/>
              <a:t> = </a:t>
            </a:r>
            <a:r>
              <a:rPr lang="en-GB" b="1" dirty="0"/>
              <a:t>solution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    </a:t>
            </a:r>
            <a:r>
              <a:rPr lang="en-GB" i="1" dirty="0"/>
              <a:t>// already return the first element, so now set it to 1 ...</a:t>
            </a:r>
            <a:br>
              <a:rPr lang="en-GB" i="1" dirty="0"/>
            </a:br>
            <a:r>
              <a:rPr lang="en-GB" i="1" dirty="0"/>
              <a:t>    </a:t>
            </a:r>
            <a:r>
              <a:rPr lang="en-GB" b="1" dirty="0"/>
              <a:t>if </a:t>
            </a:r>
            <a:r>
              <a:rPr lang="en-GB" dirty="0"/>
              <a:t>(!</a:t>
            </a:r>
            <a:r>
              <a:rPr lang="en-GB" b="1" dirty="0" err="1"/>
              <a:t>useShiftBuffer</a:t>
            </a:r>
            <a:r>
              <a:rPr lang="en-GB" dirty="0"/>
              <a:t>) </a:t>
            </a:r>
            <a:r>
              <a:rPr lang="en-GB" b="1" dirty="0"/>
              <a:t>solution </a:t>
            </a:r>
            <a:r>
              <a:rPr lang="en-GB" dirty="0"/>
              <a:t>= </a:t>
            </a:r>
            <a:r>
              <a:rPr lang="en-GB" b="1" dirty="0"/>
              <a:t>null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/>
              <a:t>return </a:t>
            </a:r>
            <a:r>
              <a:rPr lang="en-GB" dirty="0" err="1"/>
              <a:t>tmp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}</a:t>
            </a:r>
            <a:br>
              <a:rPr lang="en-GB" dirty="0"/>
            </a:b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027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17ECC-13CB-DC46-A55D-5C670D762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Sequencer: </a:t>
            </a:r>
            <a:r>
              <a:rPr lang="en-US" dirty="0" err="1"/>
              <a:t>actVersusAgent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8FF83-2B35-0749-B169-0620A884F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b="1" dirty="0"/>
              <a:t>public </a:t>
            </a:r>
            <a:r>
              <a:rPr lang="en-GB" dirty="0" err="1"/>
              <a:t>ActionSequencer</a:t>
            </a:r>
            <a:r>
              <a:rPr lang="en-GB" dirty="0"/>
              <a:t> </a:t>
            </a:r>
            <a:r>
              <a:rPr lang="en-GB" dirty="0" err="1"/>
              <a:t>actVersusAgent</a:t>
            </a:r>
            <a:r>
              <a:rPr lang="en-GB" dirty="0"/>
              <a:t>(</a:t>
            </a:r>
            <a:r>
              <a:rPr lang="en-GB" b="1" dirty="0" err="1"/>
              <a:t>int</a:t>
            </a:r>
            <a:r>
              <a:rPr lang="en-GB" dirty="0"/>
              <a:t>[] </a:t>
            </a:r>
            <a:r>
              <a:rPr lang="en-GB" dirty="0" err="1"/>
              <a:t>seq</a:t>
            </a:r>
            <a:r>
              <a:rPr lang="en-GB" dirty="0"/>
              <a:t>, </a:t>
            </a:r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dirty="0" err="1"/>
              <a:t>playerId</a:t>
            </a:r>
            <a:r>
              <a:rPr lang="en-GB" dirty="0"/>
              <a:t>) {</a:t>
            </a:r>
            <a:br>
              <a:rPr lang="en-GB" dirty="0"/>
            </a:br>
            <a:r>
              <a:rPr lang="en-GB" dirty="0"/>
              <a:t>    </a:t>
            </a:r>
            <a:r>
              <a:rPr lang="en-GB" i="1" dirty="0"/>
              <a:t>// careful, this may not be </a:t>
            </a:r>
            <a:r>
              <a:rPr lang="en-GB" i="1" dirty="0" err="1"/>
              <a:t>copiing</a:t>
            </a:r>
            <a:r>
              <a:rPr lang="en-GB" i="1" dirty="0"/>
              <a:t> the game state ...</a:t>
            </a:r>
            <a:br>
              <a:rPr lang="en-GB" i="1" dirty="0"/>
            </a:br>
            <a:r>
              <a:rPr lang="en-GB" i="1" dirty="0"/>
              <a:t>    </a:t>
            </a:r>
            <a:r>
              <a:rPr lang="en-GB" b="1" dirty="0" err="1"/>
              <a:t>terminalState</a:t>
            </a:r>
            <a:r>
              <a:rPr lang="en-GB" b="1" dirty="0"/>
              <a:t> </a:t>
            </a:r>
            <a:r>
              <a:rPr lang="en-GB" dirty="0"/>
              <a:t>= </a:t>
            </a:r>
            <a:r>
              <a:rPr lang="en-GB" b="1" dirty="0" err="1"/>
              <a:t>initialState</a:t>
            </a:r>
            <a:r>
              <a:rPr lang="en-GB" dirty="0" err="1"/>
              <a:t>.copy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playoutPlotter</a:t>
            </a:r>
            <a:r>
              <a:rPr lang="en-GB" dirty="0" err="1"/>
              <a:t>.startPlayout</a:t>
            </a:r>
            <a:r>
              <a:rPr lang="en-GB" dirty="0"/>
              <a:t>(</a:t>
            </a:r>
            <a:r>
              <a:rPr lang="en-GB" b="1" dirty="0" err="1"/>
              <a:t>terminalState</a:t>
            </a:r>
            <a:r>
              <a:rPr lang="en-GB" dirty="0" err="1"/>
              <a:t>.getScore</a:t>
            </a:r>
            <a:r>
              <a:rPr lang="en-GB" dirty="0"/>
              <a:t>());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</a:t>
            </a:r>
            <a:r>
              <a:rPr lang="en-GB" b="1" dirty="0" err="1"/>
              <a:t>int</a:t>
            </a:r>
            <a:r>
              <a:rPr lang="en-GB" dirty="0"/>
              <a:t>[] actions = </a:t>
            </a:r>
            <a:r>
              <a:rPr lang="en-GB" b="1" dirty="0"/>
              <a:t>new </a:t>
            </a:r>
            <a:r>
              <a:rPr lang="en-GB" b="1" dirty="0" err="1"/>
              <a:t>int</a:t>
            </a:r>
            <a:r>
              <a:rPr lang="en-GB" dirty="0"/>
              <a:t>[2];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/>
              <a:t>for </a:t>
            </a:r>
            <a:r>
              <a:rPr lang="en-GB" dirty="0"/>
              <a:t>(</a:t>
            </a:r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dirty="0"/>
              <a:t>a : </a:t>
            </a:r>
            <a:r>
              <a:rPr lang="en-GB" dirty="0" err="1"/>
              <a:t>seq</a:t>
            </a:r>
            <a:r>
              <a:rPr lang="en-GB" dirty="0"/>
              <a:t>) {</a:t>
            </a:r>
            <a:br>
              <a:rPr lang="en-GB" dirty="0"/>
            </a:br>
            <a:r>
              <a:rPr lang="en-GB" dirty="0"/>
              <a:t>        actions[</a:t>
            </a:r>
            <a:r>
              <a:rPr lang="en-GB" dirty="0" err="1"/>
              <a:t>playerId</a:t>
            </a:r>
            <a:r>
              <a:rPr lang="en-GB" dirty="0"/>
              <a:t>] = a;</a:t>
            </a:r>
            <a:br>
              <a:rPr lang="en-GB" dirty="0"/>
            </a:br>
            <a:r>
              <a:rPr lang="en-GB" dirty="0"/>
              <a:t>        actions[1 - </a:t>
            </a:r>
            <a:r>
              <a:rPr lang="en-GB" dirty="0" err="1"/>
              <a:t>playerId</a:t>
            </a:r>
            <a:r>
              <a:rPr lang="en-GB" dirty="0"/>
              <a:t>] = </a:t>
            </a:r>
            <a:r>
              <a:rPr lang="en-GB" b="1" dirty="0" err="1"/>
              <a:t>opponent</a:t>
            </a:r>
            <a:r>
              <a:rPr lang="en-GB" dirty="0" err="1"/>
              <a:t>.getAction</a:t>
            </a:r>
            <a:r>
              <a:rPr lang="en-GB" dirty="0"/>
              <a:t>(</a:t>
            </a:r>
            <a:r>
              <a:rPr lang="en-GB" b="1" dirty="0" err="1"/>
              <a:t>terminalState</a:t>
            </a:r>
            <a:r>
              <a:rPr lang="en-GB" dirty="0"/>
              <a:t>, 1-playerId);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b="1" dirty="0" err="1"/>
              <a:t>terminalState</a:t>
            </a:r>
            <a:r>
              <a:rPr lang="en-GB" dirty="0" err="1"/>
              <a:t>.next</a:t>
            </a:r>
            <a:r>
              <a:rPr lang="en-GB" dirty="0"/>
              <a:t>(actions);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b="1" dirty="0" err="1"/>
              <a:t>playoutPlotter</a:t>
            </a:r>
            <a:r>
              <a:rPr lang="en-GB" dirty="0" err="1"/>
              <a:t>.addScore</a:t>
            </a:r>
            <a:r>
              <a:rPr lang="en-GB" dirty="0"/>
              <a:t>(</a:t>
            </a:r>
            <a:r>
              <a:rPr lang="en-GB" b="1" dirty="0" err="1"/>
              <a:t>terminalState</a:t>
            </a:r>
            <a:r>
              <a:rPr lang="en-GB" dirty="0" err="1"/>
              <a:t>.getScore</a:t>
            </a:r>
            <a:r>
              <a:rPr lang="en-GB" dirty="0"/>
              <a:t>());</a:t>
            </a: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r>
              <a:rPr lang="en-GB" dirty="0"/>
              <a:t>    </a:t>
            </a:r>
            <a:r>
              <a:rPr lang="en-GB" i="1" dirty="0"/>
              <a:t>// </a:t>
            </a:r>
            <a:r>
              <a:rPr lang="en-GB" i="1" dirty="0" err="1"/>
              <a:t>System.out.println</a:t>
            </a:r>
            <a:r>
              <a:rPr lang="en-GB" i="1" dirty="0"/>
              <a:t>("Terminal score: " + </a:t>
            </a:r>
            <a:r>
              <a:rPr lang="en-GB" i="1" dirty="0" err="1"/>
              <a:t>terminalState.getScore</a:t>
            </a:r>
            <a:r>
              <a:rPr lang="en-GB" i="1" dirty="0"/>
              <a:t>());</a:t>
            </a:r>
            <a:br>
              <a:rPr lang="en-GB" i="1" dirty="0"/>
            </a:br>
            <a:r>
              <a:rPr lang="en-GB" i="1" dirty="0"/>
              <a:t>    </a:t>
            </a:r>
            <a:r>
              <a:rPr lang="en-GB" b="1" dirty="0" err="1"/>
              <a:t>playoutPlotter</a:t>
            </a:r>
            <a:r>
              <a:rPr lang="en-GB" dirty="0" err="1"/>
              <a:t>.plotPlayout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/>
              <a:t>return this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}</a:t>
            </a:r>
            <a:br>
              <a:rPr lang="en-GB" dirty="0"/>
            </a:b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41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02ABF-4811-E44F-890E-81763B5C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Tuning RHEA with the NTBEA:</a:t>
            </a:r>
            <a:br>
              <a:rPr lang="en-US" dirty="0"/>
            </a:br>
            <a:r>
              <a:rPr lang="en-US" dirty="0"/>
              <a:t>The Parameter Space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3A6091-BE69-CE40-8C95-C423C62C0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051844"/>
            <a:ext cx="8229600" cy="3898900"/>
          </a:xfrm>
        </p:spPr>
      </p:pic>
    </p:spTree>
    <p:extLst>
      <p:ext uri="{BB962C8B-B14F-4D97-AF65-F5344CB8AC3E}">
        <p14:creationId xmlns:p14="http://schemas.microsoft.com/office/powerpoint/2010/main" val="2202021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E3998-4B61-194A-B637-A2A8B8AAC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game score versus position in rollout (action sequence) – buffers included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845E1D-09D1-2046-9B5B-5F48FEA64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5980" y="1825625"/>
            <a:ext cx="4900040" cy="4351338"/>
          </a:xfrm>
        </p:spPr>
      </p:pic>
    </p:spTree>
    <p:extLst>
      <p:ext uri="{BB962C8B-B14F-4D97-AF65-F5344CB8AC3E}">
        <p14:creationId xmlns:p14="http://schemas.microsoft.com/office/powerpoint/2010/main" val="950933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E3998-4B61-194A-B637-A2A8B8AAC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game score versus position in rollout (action sequence) – buffers not included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C72EACD-37C8-7845-97CB-CC2D7856F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5785" y="1825625"/>
            <a:ext cx="4680430" cy="4351338"/>
          </a:xfrm>
        </p:spPr>
      </p:pic>
    </p:spTree>
    <p:extLst>
      <p:ext uri="{BB962C8B-B14F-4D97-AF65-F5344CB8AC3E}">
        <p14:creationId xmlns:p14="http://schemas.microsoft.com/office/powerpoint/2010/main" val="440477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4CA29-EC6E-4E41-9874-6A5AE2530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 versus Game Tick (buffers included)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8403EE-E814-4A48-A12A-F48D2F5CEA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5961" y="1825625"/>
            <a:ext cx="4380078" cy="4351338"/>
          </a:xfrm>
        </p:spPr>
      </p:pic>
    </p:spTree>
    <p:extLst>
      <p:ext uri="{BB962C8B-B14F-4D97-AF65-F5344CB8AC3E}">
        <p14:creationId xmlns:p14="http://schemas.microsoft.com/office/powerpoint/2010/main" val="21377161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3CB9E-2F4D-9141-80EC-418874771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 versus Game Tick (buffers not included)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AC67AE-6B37-A64D-880F-A005C4704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2608" y="1825625"/>
            <a:ext cx="4946784" cy="4351338"/>
          </a:xfrm>
        </p:spPr>
      </p:pic>
    </p:spTree>
    <p:extLst>
      <p:ext uri="{BB962C8B-B14F-4D97-AF65-F5344CB8AC3E}">
        <p14:creationId xmlns:p14="http://schemas.microsoft.com/office/powerpoint/2010/main" val="15407125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2B71A-2508-4E41-9603-CA7DB3BE5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Results of various optimisation algorithms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E603B2-F8B8-F141-9FD0-0FD87F102D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2498" y="1600201"/>
            <a:ext cx="5467004" cy="4525963"/>
          </a:xfr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0D2E4E-056F-6A4E-9A5C-07DC81E0E27F}"/>
              </a:ext>
            </a:extLst>
          </p:cNvPr>
          <p:cNvCxnSpPr/>
          <p:nvPr/>
        </p:nvCxnSpPr>
        <p:spPr>
          <a:xfrm>
            <a:off x="2454730" y="3298371"/>
            <a:ext cx="700495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own Arrow 7">
            <a:extLst>
              <a:ext uri="{FF2B5EF4-FFF2-40B4-BE49-F238E27FC236}">
                <a16:creationId xmlns:a16="http://schemas.microsoft.com/office/drawing/2014/main" id="{13938593-34F8-D04E-AC11-4C4FC252BCD8}"/>
              </a:ext>
            </a:extLst>
          </p:cNvPr>
          <p:cNvSpPr/>
          <p:nvPr/>
        </p:nvSpPr>
        <p:spPr>
          <a:xfrm>
            <a:off x="3548743" y="3298371"/>
            <a:ext cx="244928" cy="9470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55F61B-D8BB-8C4B-9705-8A60CC334BD9}"/>
              </a:ext>
            </a:extLst>
          </p:cNvPr>
          <p:cNvSpPr txBox="1"/>
          <p:nvPr/>
        </p:nvSpPr>
        <p:spPr>
          <a:xfrm>
            <a:off x="1981201" y="3412671"/>
            <a:ext cx="156754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Model based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92421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8306FF"/>
          </a:solidFill>
        </p:spPr>
        <p:txBody>
          <a:bodyPr/>
          <a:lstStyle/>
          <a:p>
            <a:r>
              <a:rPr lang="en-US" dirty="0"/>
              <a:t>RHEA: Type of Statistical Simulation based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Relies on fast forward model: </a:t>
            </a:r>
          </a:p>
          <a:p>
            <a:r>
              <a:rPr lang="en-GB" dirty="0"/>
              <a:t>A</a:t>
            </a:r>
            <a:r>
              <a:rPr lang="en-US" dirty="0" err="1"/>
              <a:t>im</a:t>
            </a:r>
            <a:r>
              <a:rPr lang="en-US" dirty="0"/>
              <a:t> to run this around 2,000 ticks per decision</a:t>
            </a:r>
          </a:p>
          <a:p>
            <a:pPr lvl="1"/>
            <a:r>
              <a:rPr lang="en-US" sz="11500" b="1" dirty="0"/>
              <a:t>F(</a:t>
            </a:r>
            <a:r>
              <a:rPr lang="en-US" sz="11500" b="1" dirty="0" err="1"/>
              <a:t>s,a</a:t>
            </a:r>
            <a:r>
              <a:rPr lang="en-US" sz="11500" b="1" dirty="0"/>
              <a:t>)-&gt; s’</a:t>
            </a:r>
            <a:endParaRPr lang="en-US" sz="5200" b="1" dirty="0"/>
          </a:p>
        </p:txBody>
      </p:sp>
    </p:spTree>
    <p:extLst>
      <p:ext uri="{BB962C8B-B14F-4D97-AF65-F5344CB8AC3E}">
        <p14:creationId xmlns:p14="http://schemas.microsoft.com/office/powerpoint/2010/main" val="17166829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098AE-860D-9E48-89F1-9537709A4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Parameter Space Exhaustively</a:t>
            </a:r>
            <a:br>
              <a:rPr lang="en-US" dirty="0"/>
            </a:br>
            <a:r>
              <a:rPr lang="en-US" dirty="0"/>
              <a:t>What does this say about the game?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E29D81-9568-1C4E-8B82-F10E3D326C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7802" y="1825625"/>
            <a:ext cx="4236396" cy="4351338"/>
          </a:xfrm>
        </p:spPr>
      </p:pic>
    </p:spTree>
    <p:extLst>
      <p:ext uri="{BB962C8B-B14F-4D97-AF65-F5344CB8AC3E}">
        <p14:creationId xmlns:p14="http://schemas.microsoft.com/office/powerpoint/2010/main" val="7230133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99DA0-A5E8-634D-AF3B-7866F0D55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New?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E7700-F065-5645-8912-83714F5D1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We’ve been playing with RHEA for a few years now</a:t>
            </a:r>
          </a:p>
          <a:p>
            <a:r>
              <a:rPr lang="en-US" dirty="0"/>
              <a:t>But recently:</a:t>
            </a:r>
          </a:p>
          <a:p>
            <a:pPr lvl="1"/>
            <a:r>
              <a:rPr lang="en-US" dirty="0"/>
              <a:t>Have tuned it better</a:t>
            </a:r>
          </a:p>
          <a:p>
            <a:pPr lvl="1"/>
            <a:r>
              <a:rPr lang="en-US" dirty="0"/>
              <a:t>Use long rollouts when needed</a:t>
            </a:r>
          </a:p>
          <a:p>
            <a:pPr lvl="1"/>
            <a:r>
              <a:rPr lang="en-US" dirty="0"/>
              <a:t>Length &gt; 200 may be good</a:t>
            </a:r>
          </a:p>
          <a:p>
            <a:pPr lvl="1"/>
            <a:r>
              <a:rPr lang="en-US" dirty="0"/>
              <a:t>Normally MUCH better to use a shift buffer</a:t>
            </a:r>
          </a:p>
          <a:p>
            <a:pPr lvl="1"/>
            <a:r>
              <a:rPr lang="en-US" dirty="0"/>
              <a:t>Often good to use large mutation strength</a:t>
            </a:r>
          </a:p>
        </p:txBody>
      </p:sp>
    </p:spTree>
    <p:extLst>
      <p:ext uri="{BB962C8B-B14F-4D97-AF65-F5344CB8AC3E}">
        <p14:creationId xmlns:p14="http://schemas.microsoft.com/office/powerpoint/2010/main" val="14902339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11A3A-47AA-F744-B064-D939FF775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Flat Reward Landscapes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3E938-274E-1F41-84D0-BE8F12EC8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Enforcing Exploration</a:t>
            </a:r>
          </a:p>
          <a:p>
            <a:pPr lvl="1"/>
            <a:r>
              <a:rPr lang="en-US" dirty="0"/>
              <a:t>Any idea what approach you would take?</a:t>
            </a:r>
          </a:p>
          <a:p>
            <a:pPr lvl="1"/>
            <a:r>
              <a:rPr lang="en-US" dirty="0"/>
              <a:t>See recent work by DeepMind on Montezuma’s Revenge</a:t>
            </a:r>
          </a:p>
          <a:p>
            <a:r>
              <a:rPr lang="en-US" dirty="0"/>
              <a:t>Alternative approach:</a:t>
            </a:r>
          </a:p>
          <a:p>
            <a:pPr lvl="1"/>
            <a:r>
              <a:rPr lang="en-US" dirty="0"/>
              <a:t>Bias the rollouts / action sequences</a:t>
            </a:r>
          </a:p>
        </p:txBody>
      </p:sp>
    </p:spTree>
    <p:extLst>
      <p:ext uri="{BB962C8B-B14F-4D97-AF65-F5344CB8AC3E}">
        <p14:creationId xmlns:p14="http://schemas.microsoft.com/office/powerpoint/2010/main" val="12770179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Biasing Roll-Outs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5915000" cy="4525963"/>
          </a:xfrm>
        </p:spPr>
        <p:txBody>
          <a:bodyPr>
            <a:normAutofit/>
          </a:bodyPr>
          <a:lstStyle/>
          <a:p>
            <a:r>
              <a:rPr lang="en-GB" dirty="0"/>
              <a:t>Define </a:t>
            </a:r>
            <a:r>
              <a:rPr lang="en-GB" b="1" dirty="0"/>
              <a:t>features</a:t>
            </a:r>
            <a:r>
              <a:rPr lang="en-GB" dirty="0"/>
              <a:t> to extract from each game state (</a:t>
            </a:r>
            <a:r>
              <a:rPr lang="en-GB" i="1" dirty="0"/>
              <a:t>f</a:t>
            </a:r>
            <a:r>
              <a:rPr lang="en-GB" dirty="0"/>
              <a:t> vector below)</a:t>
            </a:r>
          </a:p>
          <a:p>
            <a:r>
              <a:rPr lang="en-GB" dirty="0"/>
              <a:t>Aim for simplicity and efficiency</a:t>
            </a:r>
          </a:p>
          <a:p>
            <a:r>
              <a:rPr lang="en-GB" dirty="0"/>
              <a:t>Could be hand-designed or auto-generated</a:t>
            </a:r>
          </a:p>
          <a:p>
            <a:r>
              <a:rPr lang="en-GB" dirty="0"/>
              <a:t>Then sample from Gibbs /</a:t>
            </a:r>
            <a:br>
              <a:rPr lang="en-GB" dirty="0"/>
            </a:br>
            <a:r>
              <a:rPr lang="en-GB" dirty="0" err="1"/>
              <a:t>Softmax</a:t>
            </a:r>
            <a:r>
              <a:rPr lang="en-GB" dirty="0"/>
              <a:t> distribution</a:t>
            </a:r>
          </a:p>
          <a:p>
            <a:r>
              <a:rPr lang="en-GB" dirty="0"/>
              <a:t>Learn matrix W</a:t>
            </a:r>
          </a:p>
          <a:p>
            <a:pPr lvl="1"/>
            <a:r>
              <a:rPr lang="en-GB" dirty="0"/>
              <a:t>Fast </a:t>
            </a:r>
            <a:r>
              <a:rPr lang="en-GB" dirty="0" err="1"/>
              <a:t>Evo</a:t>
            </a:r>
            <a:r>
              <a:rPr lang="en-GB" dirty="0"/>
              <a:t> MCTS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168" y="3313513"/>
            <a:ext cx="2712963" cy="1399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691" y="4935034"/>
            <a:ext cx="3098321" cy="116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7768684" y="2479387"/>
            <a:ext cx="2442117" cy="695438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</a:rPr>
              <a:t>S -&gt; F -&gt; P(a)</a:t>
            </a:r>
          </a:p>
        </p:txBody>
      </p:sp>
      <p:sp>
        <p:nvSpPr>
          <p:cNvPr id="5" name="Up Arrow 4"/>
          <p:cNvSpPr/>
          <p:nvPr/>
        </p:nvSpPr>
        <p:spPr>
          <a:xfrm>
            <a:off x="7896201" y="2010723"/>
            <a:ext cx="265611" cy="468664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>
            <a:off x="8161811" y="2267732"/>
            <a:ext cx="304800" cy="211655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>
            <a:off x="8466612" y="1417639"/>
            <a:ext cx="265611" cy="1080521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 Arrow 9"/>
          <p:cNvSpPr/>
          <p:nvPr/>
        </p:nvSpPr>
        <p:spPr>
          <a:xfrm>
            <a:off x="8912852" y="2267731"/>
            <a:ext cx="265611" cy="230428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Up Arrow 10"/>
          <p:cNvSpPr/>
          <p:nvPr/>
        </p:nvSpPr>
        <p:spPr>
          <a:xfrm>
            <a:off x="9355106" y="771029"/>
            <a:ext cx="265611" cy="1727130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Up Arrow 11"/>
          <p:cNvSpPr/>
          <p:nvPr/>
        </p:nvSpPr>
        <p:spPr>
          <a:xfrm>
            <a:off x="9692727" y="2146786"/>
            <a:ext cx="265611" cy="332601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12" y="5814327"/>
            <a:ext cx="1322387" cy="858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4511823" y="5814327"/>
            <a:ext cx="3096344" cy="8588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Fit Vector Source</a:t>
            </a:r>
          </a:p>
        </p:txBody>
      </p:sp>
      <p:sp>
        <p:nvSpPr>
          <p:cNvPr id="15" name="Right Arrow 14"/>
          <p:cNvSpPr/>
          <p:nvPr/>
        </p:nvSpPr>
        <p:spPr>
          <a:xfrm rot="10800000">
            <a:off x="3025899" y="5886334"/>
            <a:ext cx="1485925" cy="216024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ight Arrow 15"/>
          <p:cNvSpPr/>
          <p:nvPr/>
        </p:nvSpPr>
        <p:spPr>
          <a:xfrm>
            <a:off x="3025898" y="6473999"/>
            <a:ext cx="1485925" cy="21602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88423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Mountain Car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4114800" cy="4525963"/>
          </a:xfrm>
        </p:spPr>
        <p:txBody>
          <a:bodyPr/>
          <a:lstStyle/>
          <a:p>
            <a:r>
              <a:rPr lang="en-GB" dirty="0"/>
              <a:t>Car needs to reach top of hill on right</a:t>
            </a:r>
          </a:p>
          <a:p>
            <a:r>
              <a:rPr lang="en-GB" dirty="0"/>
              <a:t>Engine too weak too overcome gravity</a:t>
            </a:r>
          </a:p>
          <a:p>
            <a:r>
              <a:rPr lang="en-GB" dirty="0"/>
              <a:t>Need to oscillate a bit</a:t>
            </a:r>
          </a:p>
          <a:p>
            <a:r>
              <a:rPr lang="en-GB" dirty="0"/>
              <a:t>Vanilla MCTS fails on this!</a:t>
            </a:r>
          </a:p>
          <a:p>
            <a:r>
              <a:rPr lang="en-GB" dirty="0"/>
              <a:t>Why?</a:t>
            </a:r>
            <a:endParaRPr lang="en-GB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1628801"/>
            <a:ext cx="4219575" cy="242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9404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State Space Trajectories</a:t>
            </a:r>
            <a:br>
              <a:rPr lang="en-GB" dirty="0"/>
            </a:br>
            <a:r>
              <a:rPr lang="en-GB" dirty="0"/>
              <a:t>(goal is hatched area)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4849575"/>
            <a:ext cx="8229600" cy="150336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Left: uniform random</a:t>
            </a:r>
          </a:p>
          <a:p>
            <a:pPr marL="0" indent="0">
              <a:buNone/>
            </a:pPr>
            <a:r>
              <a:rPr lang="en-GB" dirty="0"/>
              <a:t>Right: biased – features, just the state space</a:t>
            </a:r>
          </a:p>
          <a:p>
            <a:pPr marL="0" indent="0">
              <a:buNone/>
            </a:pPr>
            <a:r>
              <a:rPr lang="en-GB" dirty="0"/>
              <a:t>These are random bias vectors: some are worse, but some are much better than uniform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657" y="1546226"/>
            <a:ext cx="6410325" cy="307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22871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8B928-1E43-9A4B-A75E-9733E6BA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Observed Pathologies: Complacency (and Despair)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BF6B11-2ACE-D346-BE75-0E39087E6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01900" y="1676939"/>
            <a:ext cx="6667500" cy="5042506"/>
          </a:xfrm>
        </p:spPr>
      </p:pic>
    </p:spTree>
    <p:extLst>
      <p:ext uri="{BB962C8B-B14F-4D97-AF65-F5344CB8AC3E}">
        <p14:creationId xmlns:p14="http://schemas.microsoft.com/office/powerpoint/2010/main" val="30983014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BCA75-E60C-7641-9EAE-AFA6B5369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A6B65-C4D9-7642-8B8F-FFEF48F33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b="1" dirty="0"/>
              <a:t>Rolling horizon evolution versus tree search for navigation in single-player real-time games</a:t>
            </a:r>
            <a:r>
              <a:rPr lang="en-GB" dirty="0"/>
              <a:t>, D Perez, S </a:t>
            </a:r>
            <a:r>
              <a:rPr lang="en-GB" dirty="0" err="1"/>
              <a:t>Samothrakis</a:t>
            </a:r>
            <a:r>
              <a:rPr lang="en-GB" dirty="0"/>
              <a:t>, S Lucas, P </a:t>
            </a:r>
            <a:r>
              <a:rPr lang="en-GB" dirty="0" err="1"/>
              <a:t>Rohlfshagen</a:t>
            </a:r>
            <a:r>
              <a:rPr lang="en-GB" dirty="0"/>
              <a:t>, Proceedings of the 15th annual conference on Genetic and evolutionary computation (GECCO)</a:t>
            </a:r>
          </a:p>
          <a:p>
            <a:r>
              <a:rPr lang="en-GB" b="1" dirty="0"/>
              <a:t>Rolling horizon methods for games with continuous states and actions</a:t>
            </a:r>
            <a:r>
              <a:rPr lang="en-GB" dirty="0"/>
              <a:t>, S </a:t>
            </a:r>
            <a:r>
              <a:rPr lang="en-GB" dirty="0" err="1"/>
              <a:t>Samothrakis</a:t>
            </a:r>
            <a:r>
              <a:rPr lang="en-GB" dirty="0"/>
              <a:t>, SA Roberts, D Perez, SM Lucas, 2014 IEEE Conference on Computational Intelligence and Games (CIG), 1-8</a:t>
            </a:r>
          </a:p>
          <a:p>
            <a:r>
              <a:rPr lang="en-GB" b="1" dirty="0"/>
              <a:t>Analysis of vanilla rolling horizon evolution parameters in general video game playing</a:t>
            </a:r>
            <a:r>
              <a:rPr lang="en-GB" dirty="0"/>
              <a:t>, RD </a:t>
            </a:r>
            <a:r>
              <a:rPr lang="en-GB" dirty="0" err="1"/>
              <a:t>Gaina</a:t>
            </a:r>
            <a:r>
              <a:rPr lang="en-GB" dirty="0"/>
              <a:t>, J Liu, SM Lucas, D Pérez-Liébana, European Conference on the Applications of Evolutionary Computation, 418-434</a:t>
            </a:r>
          </a:p>
          <a:p>
            <a:r>
              <a:rPr lang="en-GB" b="1" dirty="0"/>
              <a:t>Rolling horizon evolution enhancements in general video game playing</a:t>
            </a:r>
            <a:r>
              <a:rPr lang="en-GB" dirty="0"/>
              <a:t>, RD </a:t>
            </a:r>
            <a:r>
              <a:rPr lang="en-GB" dirty="0" err="1"/>
              <a:t>Gaina</a:t>
            </a:r>
            <a:r>
              <a:rPr lang="en-GB" dirty="0"/>
              <a:t>, SM Lucas, D Perez-Liebana, Computational Intelligence and Games (CIG), 2017 IEEE Conference on, 88-95</a:t>
            </a:r>
          </a:p>
          <a:p>
            <a:endParaRPr lang="en-GB" dirty="0"/>
          </a:p>
          <a:p>
            <a:r>
              <a:rPr lang="en-GB" dirty="0"/>
              <a:t>See our Google Scholar Profiles for more</a:t>
            </a:r>
          </a:p>
          <a:p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365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6184" y="365127"/>
            <a:ext cx="7886700" cy="1985155"/>
          </a:xfrm>
        </p:spPr>
        <p:txBody>
          <a:bodyPr>
            <a:noAutofit/>
          </a:bodyPr>
          <a:lstStyle/>
          <a:p>
            <a:r>
              <a:rPr lang="en-US" sz="3200" dirty="0" err="1"/>
              <a:t>microRTS</a:t>
            </a:r>
            <a:r>
              <a:rPr lang="en-US" sz="3200" dirty="0"/>
              <a:t> (CIG 2018) </a:t>
            </a:r>
            <a:r>
              <a:rPr lang="mr-IN" sz="3200" dirty="0"/>
              <a:t>–</a:t>
            </a:r>
            <a:r>
              <a:rPr lang="en-US" sz="3200" dirty="0"/>
              <a:t> another excellent challenge – branching factor of around 50,000</a:t>
            </a:r>
            <a:br>
              <a:rPr lang="en-US" sz="3200" dirty="0"/>
            </a:br>
            <a:r>
              <a:rPr lang="en-US" sz="3200" dirty="0"/>
              <a:t>(CMABs look good for this)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184" y="2350281"/>
            <a:ext cx="7653166" cy="4351338"/>
          </a:xfrm>
        </p:spPr>
      </p:pic>
    </p:spTree>
    <p:extLst>
      <p:ext uri="{BB962C8B-B14F-4D97-AF65-F5344CB8AC3E}">
        <p14:creationId xmlns:p14="http://schemas.microsoft.com/office/powerpoint/2010/main" val="36849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AE19-1465-CA49-AAAA-611252ED2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Best approach?</a:t>
            </a:r>
            <a:br>
              <a:rPr lang="en-GB" dirty="0"/>
            </a:br>
            <a:r>
              <a:rPr lang="en-GB" dirty="0"/>
              <a:t>Hand-coded versus </a:t>
            </a:r>
            <a:r>
              <a:rPr lang="en-GB" dirty="0" err="1"/>
              <a:t>Evo</a:t>
            </a:r>
            <a:r>
              <a:rPr lang="en-GB" dirty="0"/>
              <a:t> / Deep RL / 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001928-D61A-6C4C-A243-C16C87D42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5330" y="1563624"/>
            <a:ext cx="6301340" cy="4965192"/>
          </a:xfrm>
        </p:spPr>
      </p:pic>
    </p:spTree>
    <p:extLst>
      <p:ext uri="{BB962C8B-B14F-4D97-AF65-F5344CB8AC3E}">
        <p14:creationId xmlns:p14="http://schemas.microsoft.com/office/powerpoint/2010/main" val="1574803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4F24F-E481-8C4E-A682-7C15DEAC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need to implement:</a:t>
            </a:r>
            <a:br>
              <a:rPr lang="en-US" dirty="0"/>
            </a:br>
            <a:r>
              <a:rPr lang="en-US" dirty="0"/>
              <a:t>(repeated from intro)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746C3-3C4B-8140-90E4-1CD3048D5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463583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500" b="1" dirty="0"/>
              <a:t>public interface </a:t>
            </a:r>
            <a:r>
              <a:rPr lang="en-GB" sz="3500" dirty="0" err="1"/>
              <a:t>AbstractGameState</a:t>
            </a:r>
            <a:r>
              <a:rPr lang="en-GB" sz="3500" dirty="0"/>
              <a:t> {</a:t>
            </a:r>
            <a:br>
              <a:rPr lang="en-GB" sz="3500" dirty="0"/>
            </a:br>
            <a:br>
              <a:rPr lang="en-GB" sz="3500" dirty="0"/>
            </a:br>
            <a:r>
              <a:rPr lang="en-GB" sz="3500" b="1" dirty="0"/>
              <a:t>    </a:t>
            </a:r>
            <a:r>
              <a:rPr lang="en-GB" sz="3500" b="1" dirty="0" err="1"/>
              <a:t>AbstractGameState</a:t>
            </a:r>
            <a:r>
              <a:rPr lang="en-GB" sz="3500" b="1" dirty="0"/>
              <a:t> copy();</a:t>
            </a:r>
            <a:br>
              <a:rPr lang="en-GB" sz="3500" b="1" dirty="0"/>
            </a:br>
            <a:br>
              <a:rPr lang="en-GB" sz="3500" b="1" dirty="0"/>
            </a:br>
            <a:r>
              <a:rPr lang="en-GB" sz="3500" b="1" dirty="0"/>
              <a:t>    </a:t>
            </a:r>
            <a:r>
              <a:rPr lang="en-GB" sz="3500" b="1" dirty="0" err="1"/>
              <a:t>AbstractGameState</a:t>
            </a:r>
            <a:r>
              <a:rPr lang="en-GB" sz="3500" b="1" dirty="0"/>
              <a:t> next(</a:t>
            </a:r>
            <a:r>
              <a:rPr lang="en-GB" sz="3500" b="1" dirty="0" err="1"/>
              <a:t>int</a:t>
            </a:r>
            <a:r>
              <a:rPr lang="en-GB" sz="3500" b="1" dirty="0"/>
              <a:t>[] actions);</a:t>
            </a:r>
            <a:br>
              <a:rPr lang="en-GB" sz="3500" b="1" dirty="0"/>
            </a:br>
            <a:br>
              <a:rPr lang="en-GB" sz="3500" dirty="0"/>
            </a:br>
            <a:r>
              <a:rPr lang="en-GB" sz="3500" dirty="0"/>
              <a:t>    </a:t>
            </a:r>
            <a:r>
              <a:rPr lang="en-GB" sz="3500" b="1" dirty="0" err="1"/>
              <a:t>int</a:t>
            </a:r>
            <a:r>
              <a:rPr lang="en-GB" sz="3500" b="1" dirty="0"/>
              <a:t> </a:t>
            </a:r>
            <a:r>
              <a:rPr lang="en-GB" sz="3500" dirty="0" err="1"/>
              <a:t>nActions</a:t>
            </a:r>
            <a:r>
              <a:rPr lang="en-GB" sz="3500" dirty="0"/>
              <a:t>();</a:t>
            </a:r>
            <a:br>
              <a:rPr lang="en-GB" sz="3500" dirty="0"/>
            </a:br>
            <a:br>
              <a:rPr lang="en-GB" sz="3500" dirty="0"/>
            </a:br>
            <a:r>
              <a:rPr lang="en-GB" sz="3500" dirty="0"/>
              <a:t>    </a:t>
            </a:r>
            <a:r>
              <a:rPr lang="en-GB" sz="3500" b="1" dirty="0"/>
              <a:t>double </a:t>
            </a:r>
            <a:r>
              <a:rPr lang="en-GB" sz="3500" dirty="0" err="1"/>
              <a:t>getScore</a:t>
            </a:r>
            <a:r>
              <a:rPr lang="en-GB" sz="3500" dirty="0"/>
              <a:t>();</a:t>
            </a:r>
            <a:br>
              <a:rPr lang="en-GB" sz="3500" dirty="0"/>
            </a:br>
            <a:br>
              <a:rPr lang="en-GB" sz="3500" dirty="0"/>
            </a:br>
            <a:r>
              <a:rPr lang="en-GB" sz="3500" dirty="0"/>
              <a:t>    </a:t>
            </a:r>
            <a:r>
              <a:rPr lang="en-GB" sz="3500" b="1" dirty="0" err="1"/>
              <a:t>boolean</a:t>
            </a:r>
            <a:r>
              <a:rPr lang="en-GB" sz="3500" b="1" dirty="0"/>
              <a:t> </a:t>
            </a:r>
            <a:r>
              <a:rPr lang="en-GB" sz="3500" dirty="0" err="1"/>
              <a:t>isTerminal</a:t>
            </a:r>
            <a:r>
              <a:rPr lang="en-GB" sz="3500" dirty="0"/>
              <a:t>();</a:t>
            </a:r>
            <a:br>
              <a:rPr lang="en-GB" sz="3500" dirty="0"/>
            </a:br>
            <a:br>
              <a:rPr lang="en-GB" sz="3500" dirty="0"/>
            </a:br>
            <a:r>
              <a:rPr lang="en-GB" sz="3500" dirty="0"/>
              <a:t>}</a:t>
            </a: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66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EE0C-5FFE-A545-AE14-C2E08A0E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425433"/>
            <a:ext cx="7886700" cy="1459959"/>
          </a:xfrm>
        </p:spPr>
        <p:txBody>
          <a:bodyPr>
            <a:noAutofit/>
          </a:bodyPr>
          <a:lstStyle/>
          <a:p>
            <a:r>
              <a:rPr lang="en-GB" sz="3200" dirty="0"/>
              <a:t>Copy state (20), copy-mutate </a:t>
            </a:r>
            <a:r>
              <a:rPr lang="en-GB" sz="3200" dirty="0" err="1"/>
              <a:t>seq</a:t>
            </a:r>
            <a:r>
              <a:rPr lang="en-GB" sz="3200" dirty="0"/>
              <a:t>(20), </a:t>
            </a:r>
            <a:br>
              <a:rPr lang="en-GB" sz="3200" dirty="0"/>
            </a:br>
            <a:r>
              <a:rPr lang="en-GB" sz="3200" dirty="0"/>
              <a:t>run (20 x 100), score (20), play, shift, repeat</a:t>
            </a:r>
            <a:endParaRPr lang="en-US" sz="32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7CBBC1-D86B-7141-B6F8-C0738F1DF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7921" y="1934273"/>
            <a:ext cx="1141671" cy="635964"/>
          </a:xfrm>
        </p:spPr>
      </p:pic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FFA0A4DA-A78B-C141-998C-C02539EAA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921" y="3855945"/>
            <a:ext cx="1141671" cy="63596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9C7E3CE-1A7C-244F-8EC0-2F3256EBBB5C}"/>
              </a:ext>
            </a:extLst>
          </p:cNvPr>
          <p:cNvSpPr txBox="1"/>
          <p:nvPr/>
        </p:nvSpPr>
        <p:spPr>
          <a:xfrm>
            <a:off x="3567953" y="1934273"/>
            <a:ext cx="6938682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93</a:t>
            </a:r>
            <a:r>
              <a:rPr lang="en-GB" sz="1350" dirty="0"/>
              <a:t>	 [</a:t>
            </a:r>
            <a:r>
              <a:rPr lang="en-GB" sz="2700" b="1" dirty="0"/>
              <a:t>2</a:t>
            </a:r>
            <a:r>
              <a:rPr lang="en-GB" sz="1350" dirty="0"/>
              <a:t>, 17, 1, 11, 7, 5, 14, 8, 2, 12, </a:t>
            </a:r>
            <a:r>
              <a:rPr lang="en-GB" sz="1350" b="1" dirty="0"/>
              <a:t>16</a:t>
            </a:r>
            <a:r>
              <a:rPr lang="en-GB" sz="1350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1, 14, 9, 13, 17, 13, 0, 17, 0, 2, 16, 6, 8, 16, 7, 7, 1, 2, 15, 5, 0, 0, 4, 10, 5, 8, 11, 3, 13, 15, 2, 13, 5, 9, 3, 0, 5, 15, 13, 3, 6, 15, 11, 12, 16, 10, 8, 12, 15, 17, 14, 2, 7, 5, 8, 2, 10, 5, 4, 13, 14, 1, 2, 1, 15, 4, 7, 3, 15, 15, 16, 3, 11, 12, 4, 11, 2, 17, 15, 9, 1, 0, 9, 15, 16, 8, 4, 12, 7, 16, 11, 6, 4, 8, 10, 4, 7, 17, 17, 9, 5, 10, 16, 11, 4, 8, 7, 1, 1, 13, 5, 4, 12, 15, 8, 13, 13, 13, 13, 13]</a:t>
            </a:r>
          </a:p>
          <a:p>
            <a:endParaRPr lang="en-US" sz="1350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E5CD097-4CF9-9746-B7AB-3C2CB601EDCF}"/>
              </a:ext>
            </a:extLst>
          </p:cNvPr>
          <p:cNvSpPr/>
          <p:nvPr/>
        </p:nvSpPr>
        <p:spPr>
          <a:xfrm>
            <a:off x="2152652" y="2570238"/>
            <a:ext cx="363071" cy="12857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DF558654-2424-A544-A81C-1F76D20B364E}"/>
              </a:ext>
            </a:extLst>
          </p:cNvPr>
          <p:cNvSpPr/>
          <p:nvPr/>
        </p:nvSpPr>
        <p:spPr>
          <a:xfrm>
            <a:off x="2103904" y="4491910"/>
            <a:ext cx="460562" cy="1508841"/>
          </a:xfrm>
          <a:prstGeom prst="downArrow">
            <a:avLst>
              <a:gd name="adj1" fmla="val 4259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F8B830-0119-CD4B-908F-6C4130851F77}"/>
              </a:ext>
            </a:extLst>
          </p:cNvPr>
          <p:cNvSpPr txBox="1"/>
          <p:nvPr/>
        </p:nvSpPr>
        <p:spPr>
          <a:xfrm>
            <a:off x="3567954" y="3963521"/>
            <a:ext cx="6750423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b="1" dirty="0"/>
              <a:t>472</a:t>
            </a:r>
            <a:r>
              <a:rPr lang="en-GB" sz="1350" dirty="0"/>
              <a:t>	 [</a:t>
            </a:r>
            <a:r>
              <a:rPr lang="en-GB" sz="2700" b="1" dirty="0"/>
              <a:t>2</a:t>
            </a:r>
            <a:r>
              <a:rPr lang="en-GB" sz="1350" dirty="0"/>
              <a:t>, 17, 1, 11, 7, 5, 14, 8, 2, 12, </a:t>
            </a:r>
            <a:r>
              <a:rPr lang="en-GB" sz="1350" b="1" dirty="0"/>
              <a:t>15</a:t>
            </a:r>
            <a:r>
              <a:rPr lang="en-GB" sz="1350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15, 14, 9, 13, 17, 13, 0, 17, 0, 2, 16, 6, 8, 16, 7, 7, 1, 2, 15, 5, 0, 0, 4, 10, 5, 8, 11, 3, 13, 15, 2, 13, 5, 9, 3, 5, 5, 15, 13, 3, 6, 15, 11, 12, 16, 10, 3, 12, 15, 17, 14, 2, 7, 5, 8, 2, 10, 5, 4, 13, 14, 1, 2, 1, 15, 4, 7, 3, 15, 15, 16, 3, 11, 7, 4, 11, 2, 17, 15, 9, 1, 0, 9, 15, 16, 8, 4, 12, 7, 16, 11, 6, 4, 8, 10, 4, 7, 17, 17, 9, 5, 10, 16, 11, 4, 8, 7, 1, 1, 13, 5, 4, 12, 15, 8, 13, 13, 13, 13, 13]</a:t>
            </a:r>
          </a:p>
          <a:p>
            <a:endParaRPr lang="en-US" sz="1350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4EF115D-4089-D24E-B35D-149ABB618F0B}"/>
              </a:ext>
            </a:extLst>
          </p:cNvPr>
          <p:cNvSpPr/>
          <p:nvPr/>
        </p:nvSpPr>
        <p:spPr>
          <a:xfrm>
            <a:off x="2849591" y="2125266"/>
            <a:ext cx="718362" cy="332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0F6C927-5B27-5346-A86C-5ABDE03B9714}"/>
              </a:ext>
            </a:extLst>
          </p:cNvPr>
          <p:cNvSpPr/>
          <p:nvPr/>
        </p:nvSpPr>
        <p:spPr>
          <a:xfrm>
            <a:off x="2849591" y="4037765"/>
            <a:ext cx="718362" cy="332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3675E9-2AFB-1D46-A096-AF6CAB959F53}"/>
              </a:ext>
            </a:extLst>
          </p:cNvPr>
          <p:cNvSpPr txBox="1"/>
          <p:nvPr/>
        </p:nvSpPr>
        <p:spPr>
          <a:xfrm>
            <a:off x="2403728" y="3023774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/>
              <a:t>copy</a:t>
            </a:r>
            <a:endParaRPr lang="en-US" sz="21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7B13B1-C54B-7141-B20A-FD4761C6BAEF}"/>
              </a:ext>
            </a:extLst>
          </p:cNvPr>
          <p:cNvSpPr txBox="1"/>
          <p:nvPr/>
        </p:nvSpPr>
        <p:spPr>
          <a:xfrm>
            <a:off x="2892239" y="2391483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 err="1"/>
              <a:t>eval</a:t>
            </a:r>
            <a:endParaRPr lang="en-US" sz="21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2A207EC-C40D-9946-827B-10A311BDCEDB}"/>
              </a:ext>
            </a:extLst>
          </p:cNvPr>
          <p:cNvSpPr txBox="1"/>
          <p:nvPr/>
        </p:nvSpPr>
        <p:spPr>
          <a:xfrm>
            <a:off x="2406034" y="4945447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/>
              <a:t>copy</a:t>
            </a:r>
            <a:endParaRPr lang="en-US" sz="21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E8D442-C44A-C042-B640-47A99DC0F4F2}"/>
              </a:ext>
            </a:extLst>
          </p:cNvPr>
          <p:cNvSpPr txBox="1"/>
          <p:nvPr/>
        </p:nvSpPr>
        <p:spPr>
          <a:xfrm>
            <a:off x="2855885" y="4295701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 err="1"/>
              <a:t>eval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283674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Rolling Horizon Evolution in Asteroids</a:t>
            </a:r>
            <a:br>
              <a:rPr lang="en-US" dirty="0"/>
            </a:br>
            <a:r>
              <a:rPr lang="en-US" sz="2400" dirty="0"/>
              <a:t>(each number corresponds to a joystick action)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CA07A8-B3C9-1440-9B42-9EEB284C0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52650" y="2269396"/>
            <a:ext cx="7886700" cy="3177650"/>
          </a:xfrm>
        </p:spPr>
      </p:pic>
    </p:spTree>
    <p:extLst>
      <p:ext uri="{BB962C8B-B14F-4D97-AF65-F5344CB8AC3E}">
        <p14:creationId xmlns:p14="http://schemas.microsoft.com/office/powerpoint/2010/main" val="119853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EE0C-5FFE-A545-AE14-C2E08A0E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5728"/>
          </a:xfrm>
        </p:spPr>
        <p:txBody>
          <a:bodyPr>
            <a:normAutofit fontScale="90000"/>
          </a:bodyPr>
          <a:lstStyle/>
          <a:p>
            <a:r>
              <a:rPr lang="en-GB" dirty="0"/>
              <a:t>Copy state (20), copy-mutate </a:t>
            </a:r>
            <a:r>
              <a:rPr lang="en-GB" dirty="0" err="1"/>
              <a:t>seq</a:t>
            </a:r>
            <a:r>
              <a:rPr lang="en-GB" dirty="0"/>
              <a:t>(20), </a:t>
            </a:r>
            <a:br>
              <a:rPr lang="en-GB" dirty="0"/>
            </a:br>
            <a:r>
              <a:rPr lang="en-GB" dirty="0"/>
              <a:t>run (20 x 100), score (20), play, shift, repeat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7CBBC1-D86B-7141-B6F8-C0738F1DF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227" y="1436030"/>
            <a:ext cx="1522228" cy="847952"/>
          </a:xfrm>
        </p:spPr>
      </p:pic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FFA0A4DA-A78B-C141-998C-C02539EAA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27" y="3998260"/>
            <a:ext cx="1522228" cy="847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9C7E3CE-1A7C-244F-8EC0-2F3256EBBB5C}"/>
              </a:ext>
            </a:extLst>
          </p:cNvPr>
          <p:cNvSpPr txBox="1"/>
          <p:nvPr/>
        </p:nvSpPr>
        <p:spPr>
          <a:xfrm>
            <a:off x="2725271" y="1436030"/>
            <a:ext cx="92515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93</a:t>
            </a:r>
            <a:r>
              <a:rPr lang="en-GB" dirty="0"/>
              <a:t>	 [</a:t>
            </a:r>
            <a:r>
              <a:rPr lang="en-GB" sz="3600" b="1" dirty="0"/>
              <a:t>2</a:t>
            </a:r>
            <a:r>
              <a:rPr lang="en-GB" dirty="0"/>
              <a:t>, 17, 1, 11, 7, 5, 14, 8, 2, 12, </a:t>
            </a:r>
            <a:r>
              <a:rPr lang="en-GB" b="1" dirty="0"/>
              <a:t>16</a:t>
            </a:r>
            <a:r>
              <a:rPr lang="en-GB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1, 14, 9, 13, 17, 13, 0, 17, 0, 2, 16, 6, 8, 16, 7, 7, 1, 2, 15, 5, 0, 0, 4, 10, 5, 8, 11, 3, 13, 15, 2, 13, 5, 9, 3, 0, 5, 15, 13, 3, 6, 15, 11, 12, 16, 10, 8, 12, 15, 17, 14, 2, 7, 5, 8, 2, 10, 5, 4, 13, 14, 1, 2, 1, 15, 4, 7, 3, 15, 15, 16, 3, 11, 12, 4, 11, 2, 17, 15, 9, 1, 0, 9, 15, 16, 8, 4, 12, 7, 16, 11, 6, 4, 8, 10, 4, 7, 17, 17, 9, 5, 10, 16, 11, 4, 8, 7, 1, 1, 13, 5, 4, 12, 15, 8, 13, 13, 13, 13, 13]</a:t>
            </a:r>
          </a:p>
          <a:p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E5CD097-4CF9-9746-B7AB-3C2CB601EDCF}"/>
              </a:ext>
            </a:extLst>
          </p:cNvPr>
          <p:cNvSpPr/>
          <p:nvPr/>
        </p:nvSpPr>
        <p:spPr>
          <a:xfrm>
            <a:off x="838200" y="2283983"/>
            <a:ext cx="484095" cy="17142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DF558654-2424-A544-A81C-1F76D20B364E}"/>
              </a:ext>
            </a:extLst>
          </p:cNvPr>
          <p:cNvSpPr/>
          <p:nvPr/>
        </p:nvSpPr>
        <p:spPr>
          <a:xfrm>
            <a:off x="773206" y="4846212"/>
            <a:ext cx="614082" cy="2011788"/>
          </a:xfrm>
          <a:prstGeom prst="downArrow">
            <a:avLst>
              <a:gd name="adj1" fmla="val 4259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F8B830-0119-CD4B-908F-6C4130851F77}"/>
              </a:ext>
            </a:extLst>
          </p:cNvPr>
          <p:cNvSpPr txBox="1"/>
          <p:nvPr/>
        </p:nvSpPr>
        <p:spPr>
          <a:xfrm>
            <a:off x="2725271" y="4141694"/>
            <a:ext cx="90005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472</a:t>
            </a:r>
            <a:r>
              <a:rPr lang="en-GB" dirty="0"/>
              <a:t>	 [</a:t>
            </a:r>
            <a:r>
              <a:rPr lang="en-GB" sz="3600" b="1" dirty="0"/>
              <a:t>2</a:t>
            </a:r>
            <a:r>
              <a:rPr lang="en-GB" dirty="0"/>
              <a:t>, 17, 1, 11, 7, 5, 14, 8, 2, 12, </a:t>
            </a:r>
            <a:r>
              <a:rPr lang="en-GB" b="1" dirty="0"/>
              <a:t>15</a:t>
            </a:r>
            <a:r>
              <a:rPr lang="en-GB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15, 14, 9, 13, 17, 13, 0, 17, 0, 2, 16, 6, 8, 16, 7, 7, 1, 2, 15, 5, 0, 0, 4, 10, 5, 8, 11, 3, 13, 15, 2, 13, 5, 9, 3, 5, 5, 15, 13, 3, 6, 15, 11, 12, 16, 10, 3, 12, 15, 17, 14, 2, 7, 5, 8, 2, 10, 5, 4, 13, 14, 1, 2, 1, 15, 4, 7, 3, 15, 15, 16, 3, 11, 7, 4, 11, 2, 17, 15, 9, 1, 0, 9, 15, 16, 8, 4, 12, 7, 16, 11, 6, 4, 8, 10, 4, 7, 17, 17, 9, 5, 10, 16, 11, 4, 8, 7, 1, 1, 13, 5, 4, 12, 15, 8, 13, 13, 13, 13, 13]</a:t>
            </a:r>
          </a:p>
          <a:p>
            <a:endParaRPr lang="en-US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4EF115D-4089-D24E-B35D-149ABB618F0B}"/>
              </a:ext>
            </a:extLst>
          </p:cNvPr>
          <p:cNvSpPr/>
          <p:nvPr/>
        </p:nvSpPr>
        <p:spPr>
          <a:xfrm>
            <a:off x="1767455" y="1690688"/>
            <a:ext cx="957816" cy="442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0F6C927-5B27-5346-A86C-5ABDE03B9714}"/>
              </a:ext>
            </a:extLst>
          </p:cNvPr>
          <p:cNvSpPr/>
          <p:nvPr/>
        </p:nvSpPr>
        <p:spPr>
          <a:xfrm>
            <a:off x="1767455" y="4240687"/>
            <a:ext cx="957816" cy="442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3675E9-2AFB-1D46-A096-AF6CAB959F53}"/>
              </a:ext>
            </a:extLst>
          </p:cNvPr>
          <p:cNvSpPr txBox="1"/>
          <p:nvPr/>
        </p:nvSpPr>
        <p:spPr>
          <a:xfrm>
            <a:off x="1172970" y="2888699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copy</a:t>
            </a:r>
            <a:endParaRPr lang="en-US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7B13B1-C54B-7141-B20A-FD4761C6BAEF}"/>
              </a:ext>
            </a:extLst>
          </p:cNvPr>
          <p:cNvSpPr txBox="1"/>
          <p:nvPr/>
        </p:nvSpPr>
        <p:spPr>
          <a:xfrm>
            <a:off x="1824319" y="2045644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eval</a:t>
            </a:r>
            <a:endParaRPr lang="en-US" sz="2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2A207EC-C40D-9946-827B-10A311BDCEDB}"/>
              </a:ext>
            </a:extLst>
          </p:cNvPr>
          <p:cNvSpPr txBox="1"/>
          <p:nvPr/>
        </p:nvSpPr>
        <p:spPr>
          <a:xfrm>
            <a:off x="1176045" y="5450929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copy</a:t>
            </a:r>
            <a:endParaRPr lang="en-US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E8D442-C44A-C042-B640-47A99DC0F4F2}"/>
              </a:ext>
            </a:extLst>
          </p:cNvPr>
          <p:cNvSpPr txBox="1"/>
          <p:nvPr/>
        </p:nvSpPr>
        <p:spPr>
          <a:xfrm>
            <a:off x="1775846" y="4584602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eval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25241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908</Words>
  <Application>Microsoft Macintosh PowerPoint</Application>
  <PresentationFormat>Widescreen</PresentationFormat>
  <Paragraphs>136</Paragraphs>
  <Slides>37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Courier New</vt:lpstr>
      <vt:lpstr>Mangal</vt:lpstr>
      <vt:lpstr>Office Theme</vt:lpstr>
      <vt:lpstr>Rolling Horizon Evolutionary Algorithms IGGI Game Design II</vt:lpstr>
      <vt:lpstr>Outline </vt:lpstr>
      <vt:lpstr>RHEA: Type of Statistical Simulation based AI</vt:lpstr>
      <vt:lpstr>microRTS (CIG 2018) – another excellent challenge – branching factor of around 50,000 (CMABs look good for this)</vt:lpstr>
      <vt:lpstr>Best approach? Hand-coded versus Evo / Deep RL / ?</vt:lpstr>
      <vt:lpstr>What you need to implement: (repeated from intro)</vt:lpstr>
      <vt:lpstr>Copy state (20), copy-mutate seq(20),  run (20 x 100), score (20), play, shift, repeat</vt:lpstr>
      <vt:lpstr>Rolling Horizon Evolution in Asteroids (each number corresponds to a joystick action)</vt:lpstr>
      <vt:lpstr>Copy state (20), copy-mutate seq(20),  run (20 x 100), score (20), play, shift, repeat</vt:lpstr>
      <vt:lpstr>Rolling Horizon Evolution in Asteroids (each number corresponds to a joystick action)</vt:lpstr>
      <vt:lpstr>Rolling Horizon Evolution in Planet Wars (each number-pair specifies source and target planets for fleet transits)</vt:lpstr>
      <vt:lpstr>Interesting to Observe the Rollout Score Traces – what does this tell you about Cave Swing?</vt:lpstr>
      <vt:lpstr>Basic Evolutionary Algorithms</vt:lpstr>
      <vt:lpstr>My Favourite Evolutionary Algorithm Random Mutation Hill-Climber (RHMC)</vt:lpstr>
      <vt:lpstr>Visualisation: Demo Code for OneMax Problem solved when all grid is yellow</vt:lpstr>
      <vt:lpstr>The Algorithm</vt:lpstr>
      <vt:lpstr>RHMC Algorithm (for vector of real, co-evolution)</vt:lpstr>
      <vt:lpstr>Experiments with a cut-down Planet Wars</vt:lpstr>
      <vt:lpstr>The algorithm implementation</vt:lpstr>
      <vt:lpstr>Simple Player Interface</vt:lpstr>
      <vt:lpstr>Making an Evolutionary Agent</vt:lpstr>
      <vt:lpstr>The getAction method of EvoAgent</vt:lpstr>
      <vt:lpstr>Action Sequencer: actVersusAgent</vt:lpstr>
      <vt:lpstr>Tuning RHEA with the NTBEA: The Parameter Space</vt:lpstr>
      <vt:lpstr>Plotting game score versus position in rollout (action sequence) – buffers included</vt:lpstr>
      <vt:lpstr>Plotting game score versus position in rollout (action sequence) – buffers not included</vt:lpstr>
      <vt:lpstr>Score versus Game Tick (buffers included)</vt:lpstr>
      <vt:lpstr>Score versus Game Tick (buffers not included)</vt:lpstr>
      <vt:lpstr>Results of various optimisation algorithms</vt:lpstr>
      <vt:lpstr>Exploring the Parameter Space Exhaustively What does this say about the game?</vt:lpstr>
      <vt:lpstr>So What is New?</vt:lpstr>
      <vt:lpstr>Dealing with Flat Reward Landscapes</vt:lpstr>
      <vt:lpstr>Biasing Roll-Outs</vt:lpstr>
      <vt:lpstr>Mountain Car Example</vt:lpstr>
      <vt:lpstr>State Space Trajectories (goal is hatched area)</vt:lpstr>
      <vt:lpstr>Observed Pathologies: Complacency (and Despair)</vt:lpstr>
      <vt:lpstr>Further references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Forward Planning</dc:title>
  <dc:creator>Simon Lucas</dc:creator>
  <cp:lastModifiedBy>Simon Lucas</cp:lastModifiedBy>
  <cp:revision>33</cp:revision>
  <dcterms:created xsi:type="dcterms:W3CDTF">2018-05-14T14:52:08Z</dcterms:created>
  <dcterms:modified xsi:type="dcterms:W3CDTF">2018-06-05T08:12:51Z</dcterms:modified>
</cp:coreProperties>
</file>

<file path=docProps/thumbnail.jpeg>
</file>